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fntdata" ContentType="application/x-fontdata"/>
  <Default Extension="xml" ContentType="application/xml"/>
  <Default Extension="gif" ContentType="image/gif"/>
  <Default Extension="mp4" ContentType="video/mp4"/>
  <Override PartName="/docProps/app.xml" ContentType="application/vnd.openxmlformats-officedocument.extended-properties+xml"/>
  <Override PartName="/docProps/core.xml" ContentType="application/vnd.openxmlformats-package.core-properties+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1"/>
    <p:sldId id="257" r:id="rId22"/>
    <p:sldId id="258" r:id="rId23"/>
    <p:sldId id="259" r:id="rId24"/>
    <p:sldId id="260" r:id="rId25"/>
    <p:sldId id="261" r:id="rId26"/>
    <p:sldId id="262" r:id="rId27"/>
    <p:sldId id="263" r:id="rId28"/>
    <p:sldId id="264" r:id="rId29"/>
    <p:sldId id="265" r:id="rId30"/>
    <p:sldId id="266" r:id="rId31"/>
    <p:sldId id="267" r:id="rId32"/>
    <p:sldId id="268" r:id="rId33"/>
    <p:sldId id="269" r:id="rId34"/>
    <p:sldId id="270" r:id="rId35"/>
    <p:sldId id="271" r:id="rId36"/>
    <p:sldId id="272" r:id="rId37"/>
    <p:sldId id="273" r:id="rId38"/>
    <p:sldId id="274" r:id="rId39"/>
    <p:sldId id="275" r:id="rId40"/>
    <p:sldId id="276" r:id="rId41"/>
    <p:sldId id="277" r:id="rId42"/>
    <p:sldId id="278" r:id="rId43"/>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Public Sans" charset="1" panose="00000000000000000000"/>
      <p:regular r:id="rId10"/>
    </p:embeddedFont>
    <p:embeddedFont>
      <p:font typeface="Public Sans Bold" charset="1" panose="00000000000000000000"/>
      <p:regular r:id="rId11"/>
    </p:embeddedFont>
    <p:embeddedFont>
      <p:font typeface="Public Sans Italics" charset="1" panose="00000000000000000000"/>
      <p:regular r:id="rId12"/>
    </p:embeddedFont>
    <p:embeddedFont>
      <p:font typeface="Public Sans Bold Italics" charset="1" panose="00000000000000000000"/>
      <p:regular r:id="rId13"/>
    </p:embeddedFont>
    <p:embeddedFont>
      <p:font typeface="Open Sans" charset="1" panose="020B0606030504020204"/>
      <p:regular r:id="rId14"/>
    </p:embeddedFont>
    <p:embeddedFont>
      <p:font typeface="Open Sans Bold" charset="1" panose="020B0806030504020204"/>
      <p:regular r:id="rId15"/>
    </p:embeddedFont>
    <p:embeddedFont>
      <p:font typeface="Open Sans Italics" charset="1" panose="020B0606030504020204"/>
      <p:regular r:id="rId16"/>
    </p:embeddedFont>
    <p:embeddedFont>
      <p:font typeface="Open Sans Bold Italics" charset="1" panose="020B0806030504020204"/>
      <p:regular r:id="rId17"/>
    </p:embeddedFont>
    <p:embeddedFont>
      <p:font typeface="Open Sans Extra Bold" charset="1" panose="020B0906030804020204"/>
      <p:regular r:id="rId18"/>
    </p:embeddedFont>
    <p:embeddedFont>
      <p:font typeface="Open Sans Extra Bold Italics" charset="1" panose="020B0906030804020204"/>
      <p:regular r:id="rId19"/>
    </p:embeddedFont>
    <p:embeddedFont>
      <p:font typeface="CS Gordon Serif" charset="1" panose="0000000000000000000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13.fntdata"/><Relationship Id="rId18" Type="http://schemas.openxmlformats.org/officeDocument/2006/relationships/font" Target="fonts/font18.fntdata"/><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7" Type="http://schemas.openxmlformats.org/officeDocument/2006/relationships/font" Target="fonts/font7.fntdata"/><Relationship Id="rId16" Type="http://schemas.openxmlformats.org/officeDocument/2006/relationships/font" Target="fonts/font16.fntdata"/><Relationship Id="rId2" Type="http://schemas.openxmlformats.org/officeDocument/2006/relationships/presProps" Target="presProps.xml"/><Relationship Id="rId29" Type="http://schemas.openxmlformats.org/officeDocument/2006/relationships/slide" Target="slides/slide9.xml"/><Relationship Id="rId1" Type="http://schemas.openxmlformats.org/officeDocument/2006/relationships/slideMaster" Target="slideMasters/slideMaster1.xml"/><Relationship Id="rId11" Type="http://schemas.openxmlformats.org/officeDocument/2006/relationships/font" Target="fonts/font11.fntdata"/><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6" Type="http://schemas.openxmlformats.org/officeDocument/2006/relationships/font" Target="fonts/font6.fntdata"/><Relationship Id="rId45" Type="http://schemas.openxmlformats.org/officeDocument/2006/relationships/customXml" Target="../customXml/item2.xml"/><Relationship Id="rId15" Type="http://schemas.openxmlformats.org/officeDocument/2006/relationships/font" Target="fonts/font15.fntdata"/><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5" Type="http://schemas.openxmlformats.org/officeDocument/2006/relationships/tableStyles" Target="tableStyles.xml"/><Relationship Id="rId10" Type="http://schemas.openxmlformats.org/officeDocument/2006/relationships/font" Target="fonts/font10.fntdata"/><Relationship Id="rId19" Type="http://schemas.openxmlformats.org/officeDocument/2006/relationships/font" Target="fonts/font19.fntdata"/><Relationship Id="rId31" Type="http://schemas.openxmlformats.org/officeDocument/2006/relationships/slide" Target="slides/slide11.xml"/><Relationship Id="rId44" Type="http://schemas.openxmlformats.org/officeDocument/2006/relationships/customXml" Target="../customXml/item1.xml"/><Relationship Id="rId14" Type="http://schemas.openxmlformats.org/officeDocument/2006/relationships/font" Target="fonts/font14.fntdata"/><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 Type="http://schemas.openxmlformats.org/officeDocument/2006/relationships/theme" Target="theme/theme1.xml"/><Relationship Id="rId43" Type="http://schemas.openxmlformats.org/officeDocument/2006/relationships/slide" Target="slides/slide23.xml"/><Relationship Id="rId9" Type="http://schemas.openxmlformats.org/officeDocument/2006/relationships/font" Target="fonts/font9.fntdata"/><Relationship Id="rId8" Type="http://schemas.openxmlformats.org/officeDocument/2006/relationships/font" Target="fonts/font8.fntdata"/><Relationship Id="rId3" Type="http://schemas.openxmlformats.org/officeDocument/2006/relationships/viewProps" Target="viewProps.xml"/><Relationship Id="rId12" Type="http://schemas.openxmlformats.org/officeDocument/2006/relationships/font" Target="fonts/font12.fntdata"/><Relationship Id="rId17" Type="http://schemas.openxmlformats.org/officeDocument/2006/relationships/font" Target="fonts/font17.fntdata"/><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customXml" Target="../customXml/item3.xml"/><Relationship Id="rId20" Type="http://schemas.openxmlformats.org/officeDocument/2006/relationships/font" Target="fonts/font20.fntdata"/><Relationship Id="rId41" Type="http://schemas.openxmlformats.org/officeDocument/2006/relationships/slide" Target="slides/slide21.xml"/></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VAFSm5jR-9g.mp4" Type="http://schemas.openxmlformats.org/officeDocument/2006/relationships/video"/><Relationship Id="rId4" Target="../media/VAFSm5jR-9g.mp4" Type="http://schemas.microsoft.com/office/2007/relationships/media"/></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 Id="rId4" Target="../media/image13.png" Type="http://schemas.openxmlformats.org/officeDocument/2006/relationships/image"/><Relationship Id="rId5" Target="../media/image14.sv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 Id="rId4" Target="../media/image15.jpeg" Type="http://schemas.openxmlformats.org/officeDocument/2006/relationships/image"/><Relationship Id="rId5" Target="https://www.youtube.com/watch?v=PgquuqX23Zk" TargetMode="External" Type="http://schemas.openxmlformats.org/officeDocument/2006/relationships/video"/></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png" Type="http://schemas.openxmlformats.org/officeDocument/2006/relationships/image"/><Relationship Id="rId3" Target="../media/image12.sv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 Id="rId6" Target="../media/image18.png" Type="http://schemas.openxmlformats.org/officeDocument/2006/relationships/image"/><Relationship Id="rId7" Target="../media/image19.svg" Type="http://schemas.openxmlformats.org/officeDocument/2006/relationships/image"/><Relationship Id="rId8" Target="../media/image20.png" Type="http://schemas.openxmlformats.org/officeDocument/2006/relationships/image"/><Relationship Id="rId9" Target="../media/image21.sv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2.png" Type="http://schemas.openxmlformats.org/officeDocument/2006/relationships/image"/><Relationship Id="rId3" Target="../media/image23.sv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6.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https://www.youtube.com/watch?v=WOOg50207po" TargetMode="External" Type="http://schemas.openxmlformats.org/officeDocument/2006/relationships/video"/></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8.gif"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gif"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EFAA9C"/>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0" b="0"/>
          <a:stretch>
            <a:fillRect/>
          </a:stretch>
        </p:blipFill>
        <p:spPr>
          <a:xfrm flipH="false" flipV="false" rot="0">
            <a:off x="1028700" y="409012"/>
            <a:ext cx="15735287" cy="9877988"/>
          </a:xfrm>
          <a:prstGeom prst="rect">
            <a:avLst/>
          </a:prstGeom>
        </p:spPr>
      </p:pic>
      <p:sp>
        <p:nvSpPr>
          <p:cNvPr name="TextBox 3" id="3"/>
          <p:cNvSpPr txBox="true"/>
          <p:nvPr/>
        </p:nvSpPr>
        <p:spPr>
          <a:xfrm rot="0">
            <a:off x="0" y="-75175"/>
            <a:ext cx="9913922" cy="863600"/>
          </a:xfrm>
          <a:prstGeom prst="rect">
            <a:avLst/>
          </a:prstGeom>
        </p:spPr>
        <p:txBody>
          <a:bodyPr anchor="t" rtlCol="false" tIns="0" lIns="0" bIns="0" rIns="0">
            <a:spAutoFit/>
          </a:bodyPr>
          <a:lstStyle/>
          <a:p>
            <a:pPr algn="ctr">
              <a:lnSpc>
                <a:spcPts val="7000"/>
              </a:lnSpc>
            </a:pPr>
            <a:r>
              <a:rPr lang="en-US" sz="5000">
                <a:solidFill>
                  <a:srgbClr val="503530"/>
                </a:solidFill>
                <a:latin typeface="Public Sans"/>
              </a:rPr>
              <a:t>Stad en Wijk leerjaar 1 Periode 2</a:t>
            </a:r>
          </a:p>
        </p:txBody>
      </p:sp>
      <p:sp>
        <p:nvSpPr>
          <p:cNvPr name="TextBox 4" id="4"/>
          <p:cNvSpPr txBox="true"/>
          <p:nvPr/>
        </p:nvSpPr>
        <p:spPr>
          <a:xfrm rot="0">
            <a:off x="-1734371" y="952500"/>
            <a:ext cx="7003398" cy="533400"/>
          </a:xfrm>
          <a:prstGeom prst="rect">
            <a:avLst/>
          </a:prstGeom>
        </p:spPr>
        <p:txBody>
          <a:bodyPr anchor="t" rtlCol="false" tIns="0" lIns="0" bIns="0" rIns="0">
            <a:spAutoFit/>
          </a:bodyPr>
          <a:lstStyle/>
          <a:p>
            <a:pPr algn="ctr">
              <a:lnSpc>
                <a:spcPts val="4200"/>
              </a:lnSpc>
            </a:pPr>
            <a:r>
              <a:rPr lang="en-US" sz="3000">
                <a:solidFill>
                  <a:srgbClr val="503530"/>
                </a:solidFill>
                <a:latin typeface="Public Sans"/>
              </a:rPr>
              <a:t>Les 1: 22-11-2022</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FF7F2"/>
        </a:solidFill>
      </p:bgPr>
    </p:bg>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657" t="0" r="657" b="0"/>
          <a:stretch>
            <a:fillRect/>
          </a:stretch>
        </p:blipFill>
        <p:spPr>
          <a:xfrm flipH="false" flipV="false" rot="0">
            <a:off x="2122774" y="1664776"/>
            <a:ext cx="14437895" cy="8229600"/>
          </a:xfrm>
          <a:prstGeom prst="rect">
            <a:avLst/>
          </a:prstGeom>
        </p:spPr>
      </p:pic>
      <p:sp>
        <p:nvSpPr>
          <p:cNvPr name="TextBox 3" id="3"/>
          <p:cNvSpPr txBox="true"/>
          <p:nvPr/>
        </p:nvSpPr>
        <p:spPr>
          <a:xfrm rot="0">
            <a:off x="732929" y="537527"/>
            <a:ext cx="16822143" cy="887095"/>
          </a:xfrm>
          <a:prstGeom prst="rect">
            <a:avLst/>
          </a:prstGeom>
        </p:spPr>
        <p:txBody>
          <a:bodyPr anchor="t" rtlCol="false" tIns="0" lIns="0" bIns="0" rIns="0">
            <a:spAutoFit/>
          </a:bodyPr>
          <a:lstStyle/>
          <a:p>
            <a:pPr algn="ctr">
              <a:lnSpc>
                <a:spcPts val="7279"/>
              </a:lnSpc>
            </a:pPr>
            <a:r>
              <a:rPr lang="en-US" sz="5199">
                <a:solidFill>
                  <a:srgbClr val="000000"/>
                </a:solidFill>
                <a:latin typeface="Open Sans"/>
              </a:rPr>
              <a:t>Van verzorgingsstaat naar een participatiesamenleving</a:t>
            </a:r>
          </a:p>
        </p:txBody>
      </p:sp>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FF7F2"/>
        </a:solidFill>
      </p:bgPr>
    </p:bg>
    <p:spTree>
      <p:nvGrpSpPr>
        <p:cNvPr id="1" name=""/>
        <p:cNvGrpSpPr/>
        <p:nvPr/>
      </p:nvGrpSpPr>
      <p:grpSpPr>
        <a:xfrm>
          <a:off x="0" y="0"/>
          <a:ext cx="0" cy="0"/>
          <a:chOff x="0" y="0"/>
          <a:chExt cx="0" cy="0"/>
        </a:xfrm>
      </p:grpSpPr>
      <p:sp>
        <p:nvSpPr>
          <p:cNvPr name="AutoShape 2" id="2"/>
          <p:cNvSpPr/>
          <p:nvPr/>
        </p:nvSpPr>
        <p:spPr>
          <a:xfrm rot="5400000">
            <a:off x="5026995" y="6169995"/>
            <a:ext cx="8195911" cy="0"/>
          </a:xfrm>
          <a:prstGeom prst="line">
            <a:avLst/>
          </a:prstGeom>
          <a:ln cap="flat" w="38100">
            <a:solidFill>
              <a:srgbClr val="000000"/>
            </a:solidFill>
            <a:prstDash val="sysDot"/>
            <a:headEnd type="none" len="sm" w="sm"/>
            <a:tailEnd type="none" len="sm" w="sm"/>
          </a:ln>
        </p:spPr>
      </p:sp>
      <p:pic>
        <p:nvPicPr>
          <p:cNvPr name="Picture 3" id="3"/>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3510595" y="7831067"/>
            <a:ext cx="2072021" cy="2025400"/>
          </a:xfrm>
          <a:prstGeom prst="rect">
            <a:avLst/>
          </a:prstGeom>
        </p:spPr>
      </p:pic>
      <p:sp>
        <p:nvSpPr>
          <p:cNvPr name="TextBox 4" id="4"/>
          <p:cNvSpPr txBox="true"/>
          <p:nvPr/>
        </p:nvSpPr>
        <p:spPr>
          <a:xfrm rot="0">
            <a:off x="732929" y="933450"/>
            <a:ext cx="16822143" cy="887095"/>
          </a:xfrm>
          <a:prstGeom prst="rect">
            <a:avLst/>
          </a:prstGeom>
        </p:spPr>
        <p:txBody>
          <a:bodyPr anchor="t" rtlCol="false" tIns="0" lIns="0" bIns="0" rIns="0">
            <a:spAutoFit/>
          </a:bodyPr>
          <a:lstStyle/>
          <a:p>
            <a:pPr algn="ctr">
              <a:lnSpc>
                <a:spcPts val="7279"/>
              </a:lnSpc>
            </a:pPr>
            <a:r>
              <a:rPr lang="en-US" sz="5199">
                <a:solidFill>
                  <a:srgbClr val="000000"/>
                </a:solidFill>
                <a:latin typeface="Open Sans"/>
              </a:rPr>
              <a:t>Van verzorgingsstaat naar een participatiesamenleving</a:t>
            </a:r>
          </a:p>
        </p:txBody>
      </p:sp>
      <p:sp>
        <p:nvSpPr>
          <p:cNvPr name="TextBox 5" id="5"/>
          <p:cNvSpPr txBox="true"/>
          <p:nvPr/>
        </p:nvSpPr>
        <p:spPr>
          <a:xfrm rot="0">
            <a:off x="360120" y="3002526"/>
            <a:ext cx="8372971" cy="3580765"/>
          </a:xfrm>
          <a:prstGeom prst="rect">
            <a:avLst/>
          </a:prstGeom>
        </p:spPr>
        <p:txBody>
          <a:bodyPr anchor="t" rtlCol="false" tIns="0" lIns="0" bIns="0" rIns="0">
            <a:spAutoFit/>
          </a:bodyPr>
          <a:lstStyle/>
          <a:p>
            <a:pPr algn="just">
              <a:lnSpc>
                <a:spcPts val="4759"/>
              </a:lnSpc>
            </a:pPr>
            <a:r>
              <a:rPr lang="en-US" sz="3399">
                <a:solidFill>
                  <a:srgbClr val="000000"/>
                </a:solidFill>
                <a:latin typeface="Open Sans Extra Bold"/>
              </a:rPr>
              <a:t>is een maatschappijvorm waarin het doel is alle mensen een minimum aan welvaart en sociale zekerheid te garanderen. De overheid neemt allerlei maatregelen om de burgers, vooral de zwakkeren, te beschermen. </a:t>
            </a:r>
          </a:p>
        </p:txBody>
      </p:sp>
      <p:sp>
        <p:nvSpPr>
          <p:cNvPr name="TextBox 6" id="6"/>
          <p:cNvSpPr txBox="true"/>
          <p:nvPr/>
        </p:nvSpPr>
        <p:spPr>
          <a:xfrm rot="0">
            <a:off x="9515475" y="3002526"/>
            <a:ext cx="8351782" cy="3580765"/>
          </a:xfrm>
          <a:prstGeom prst="rect">
            <a:avLst/>
          </a:prstGeom>
        </p:spPr>
        <p:txBody>
          <a:bodyPr anchor="t" rtlCol="false" tIns="0" lIns="0" bIns="0" rIns="0">
            <a:spAutoFit/>
          </a:bodyPr>
          <a:lstStyle/>
          <a:p>
            <a:pPr algn="just">
              <a:lnSpc>
                <a:spcPts val="4759"/>
              </a:lnSpc>
            </a:pPr>
            <a:r>
              <a:rPr lang="en-US" sz="3399">
                <a:solidFill>
                  <a:srgbClr val="000000"/>
                </a:solidFill>
                <a:latin typeface="Open Sans Extra Bold"/>
              </a:rPr>
              <a:t>is een samenleving waarin iedereen die dat kan verantwoordelijkheid neemt voor zijn of haar eigen leven en omgeving, zonder hulp van de (landelijke) overheid.</a:t>
            </a:r>
          </a:p>
          <a:p>
            <a:pPr algn="just">
              <a:lnSpc>
                <a:spcPts val="4759"/>
              </a:lnSpc>
            </a:pPr>
          </a:p>
        </p:txBody>
      </p:sp>
      <p:pic>
        <p:nvPicPr>
          <p:cNvPr name="Picture 7" id="7"/>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true" flipV="false" rot="0">
            <a:off x="12655356" y="7831067"/>
            <a:ext cx="2072021" cy="2025400"/>
          </a:xfrm>
          <a:prstGeom prst="rect">
            <a:avLst/>
          </a:prstGeom>
        </p:spPr>
      </p:pic>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FF7F2"/>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517475" y="1497279"/>
            <a:ext cx="2072021" cy="2025400"/>
          </a:xfrm>
          <a:prstGeom prst="rect">
            <a:avLst/>
          </a:prstGeom>
        </p:spPr>
      </p:pic>
      <p:sp>
        <p:nvSpPr>
          <p:cNvPr name="TextBox 3" id="3"/>
          <p:cNvSpPr txBox="true"/>
          <p:nvPr/>
        </p:nvSpPr>
        <p:spPr>
          <a:xfrm rot="0">
            <a:off x="517475" y="122902"/>
            <a:ext cx="17253049" cy="887095"/>
          </a:xfrm>
          <a:prstGeom prst="rect">
            <a:avLst/>
          </a:prstGeom>
        </p:spPr>
        <p:txBody>
          <a:bodyPr anchor="t" rtlCol="false" tIns="0" lIns="0" bIns="0" rIns="0">
            <a:spAutoFit/>
          </a:bodyPr>
          <a:lstStyle/>
          <a:p>
            <a:pPr algn="ctr">
              <a:lnSpc>
                <a:spcPts val="7279"/>
              </a:lnSpc>
            </a:pPr>
            <a:r>
              <a:rPr lang="en-US" sz="5199">
                <a:solidFill>
                  <a:srgbClr val="000000"/>
                </a:solidFill>
                <a:latin typeface="Open Sans"/>
              </a:rPr>
              <a:t>Van </a:t>
            </a:r>
            <a:r>
              <a:rPr lang="en-US" sz="5199">
                <a:solidFill>
                  <a:srgbClr val="000000"/>
                </a:solidFill>
                <a:latin typeface="Open Sans Bold"/>
              </a:rPr>
              <a:t>verzorgingsstaat </a:t>
            </a:r>
            <a:r>
              <a:rPr lang="en-US" sz="5199">
                <a:solidFill>
                  <a:srgbClr val="000000"/>
                </a:solidFill>
                <a:latin typeface="Open Sans"/>
              </a:rPr>
              <a:t>naar een participatiesamenleving</a:t>
            </a:r>
          </a:p>
        </p:txBody>
      </p:sp>
      <p:sp>
        <p:nvSpPr>
          <p:cNvPr name="TextBox 4" id="4"/>
          <p:cNvSpPr txBox="true"/>
          <p:nvPr/>
        </p:nvSpPr>
        <p:spPr>
          <a:xfrm rot="0">
            <a:off x="4054291" y="1586165"/>
            <a:ext cx="11024592" cy="3580765"/>
          </a:xfrm>
          <a:prstGeom prst="rect">
            <a:avLst/>
          </a:prstGeom>
        </p:spPr>
        <p:txBody>
          <a:bodyPr anchor="t" rtlCol="false" tIns="0" lIns="0" bIns="0" rIns="0">
            <a:spAutoFit/>
          </a:bodyPr>
          <a:lstStyle/>
          <a:p>
            <a:pPr>
              <a:lnSpc>
                <a:spcPts val="4759"/>
              </a:lnSpc>
            </a:pPr>
            <a:r>
              <a:rPr lang="en-US" sz="3399">
                <a:solidFill>
                  <a:srgbClr val="000000"/>
                </a:solidFill>
                <a:latin typeface="Open Sans Extra Bold"/>
              </a:rPr>
              <a:t>Er zijn veel voorzieningen op gebied van; </a:t>
            </a:r>
          </a:p>
          <a:p>
            <a:pPr>
              <a:lnSpc>
                <a:spcPts val="4759"/>
              </a:lnSpc>
            </a:pPr>
            <a:r>
              <a:rPr lang="en-US" sz="3399">
                <a:solidFill>
                  <a:srgbClr val="000000"/>
                </a:solidFill>
                <a:latin typeface="Open Sans Extra Bold"/>
              </a:rPr>
              <a:t>A) gezondheidszorg, onderwijs, werkgelegenheid </a:t>
            </a:r>
          </a:p>
          <a:p>
            <a:pPr>
              <a:lnSpc>
                <a:spcPts val="4759"/>
              </a:lnSpc>
            </a:pPr>
            <a:r>
              <a:rPr lang="en-US" sz="3399">
                <a:solidFill>
                  <a:srgbClr val="000000"/>
                </a:solidFill>
                <a:latin typeface="Open Sans Extra Bold"/>
              </a:rPr>
              <a:t>B) sociale zekerheid. </a:t>
            </a:r>
          </a:p>
          <a:p>
            <a:pPr algn="ctr">
              <a:lnSpc>
                <a:spcPts val="4759"/>
              </a:lnSpc>
            </a:pPr>
          </a:p>
          <a:p>
            <a:pPr algn="ctr">
              <a:lnSpc>
                <a:spcPts val="4759"/>
              </a:lnSpc>
            </a:pPr>
          </a:p>
          <a:p>
            <a:pPr algn="ctr">
              <a:lnSpc>
                <a:spcPts val="4759"/>
              </a:lnSpc>
            </a:pPr>
          </a:p>
        </p:txBody>
      </p:sp>
      <p:sp>
        <p:nvSpPr>
          <p:cNvPr name="TextBox 5" id="5"/>
          <p:cNvSpPr txBox="true"/>
          <p:nvPr/>
        </p:nvSpPr>
        <p:spPr>
          <a:xfrm rot="0">
            <a:off x="303056" y="3933760"/>
            <a:ext cx="17681888" cy="4190365"/>
          </a:xfrm>
          <a:prstGeom prst="rect">
            <a:avLst/>
          </a:prstGeom>
        </p:spPr>
        <p:txBody>
          <a:bodyPr anchor="t" rtlCol="false" tIns="0" lIns="0" bIns="0" rIns="0">
            <a:spAutoFit/>
          </a:bodyPr>
          <a:lstStyle/>
          <a:p>
            <a:pPr>
              <a:lnSpc>
                <a:spcPts val="4759"/>
              </a:lnSpc>
            </a:pPr>
            <a:r>
              <a:rPr lang="en-US" sz="3399">
                <a:solidFill>
                  <a:srgbClr val="000000"/>
                </a:solidFill>
                <a:latin typeface="Public Sans"/>
              </a:rPr>
              <a:t>A. Een voorziening is iets waar je wat kunt doen zoals behoeftes (dingen die je nodig hebt om te leven) of zoals een museum waar je kunst kunt bekijken voor de leuk. Onder te verdelen in vier sectoren: onderwijs, medische zorg, winkels, sport en ontspanning.</a:t>
            </a:r>
          </a:p>
          <a:p>
            <a:pPr>
              <a:lnSpc>
                <a:spcPts val="4759"/>
              </a:lnSpc>
            </a:pPr>
            <a:r>
              <a:rPr lang="en-US" sz="3399">
                <a:solidFill>
                  <a:srgbClr val="4B7982"/>
                </a:solidFill>
                <a:latin typeface="Public Sans Bold"/>
              </a:rPr>
              <a:t>Er zijn drie soorten voorzieningen, openbare voorzieningen, bijzondere voorzieningen en maatschappelijke voorzieningen.</a:t>
            </a:r>
          </a:p>
          <a:p>
            <a:pPr>
              <a:lnSpc>
                <a:spcPts val="4759"/>
              </a:lnSpc>
            </a:pPr>
          </a:p>
          <a:p>
            <a:pPr>
              <a:lnSpc>
                <a:spcPts val="4759"/>
              </a:lnSpc>
            </a:pPr>
          </a:p>
        </p:txBody>
      </p:sp>
      <p:sp>
        <p:nvSpPr>
          <p:cNvPr name="TextBox 6" id="6"/>
          <p:cNvSpPr txBox="true"/>
          <p:nvPr/>
        </p:nvSpPr>
        <p:spPr>
          <a:xfrm rot="0">
            <a:off x="303056" y="7534210"/>
            <a:ext cx="17681888" cy="1189990"/>
          </a:xfrm>
          <a:prstGeom prst="rect">
            <a:avLst/>
          </a:prstGeom>
        </p:spPr>
        <p:txBody>
          <a:bodyPr anchor="t" rtlCol="false" tIns="0" lIns="0" bIns="0" rIns="0">
            <a:spAutoFit/>
          </a:bodyPr>
          <a:lstStyle/>
          <a:p>
            <a:pPr>
              <a:lnSpc>
                <a:spcPts val="4759"/>
              </a:lnSpc>
            </a:pPr>
            <a:r>
              <a:rPr lang="en-US" sz="3399">
                <a:solidFill>
                  <a:srgbClr val="000000"/>
                </a:solidFill>
                <a:latin typeface="Public Sans"/>
              </a:rPr>
              <a:t>B. Sociale zekerheid;  bestaat uit de sociale voorzieningen en de sociale verzekeringen. Beide zorgen voor sociale zekerheid onder de Nederlanders.</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FF7F2"/>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18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517475" y="1497279"/>
            <a:ext cx="2072021" cy="2025400"/>
          </a:xfrm>
          <a:prstGeom prst="rect">
            <a:avLst/>
          </a:prstGeom>
        </p:spPr>
      </p:pic>
      <p:sp>
        <p:nvSpPr>
          <p:cNvPr name="TextBox 3" id="3"/>
          <p:cNvSpPr txBox="true"/>
          <p:nvPr/>
        </p:nvSpPr>
        <p:spPr>
          <a:xfrm rot="0">
            <a:off x="4054291" y="1586165"/>
            <a:ext cx="11024592" cy="3580765"/>
          </a:xfrm>
          <a:prstGeom prst="rect">
            <a:avLst/>
          </a:prstGeom>
        </p:spPr>
        <p:txBody>
          <a:bodyPr anchor="t" rtlCol="false" tIns="0" lIns="0" bIns="0" rIns="0">
            <a:spAutoFit/>
          </a:bodyPr>
          <a:lstStyle/>
          <a:p>
            <a:pPr>
              <a:lnSpc>
                <a:spcPts val="4759"/>
              </a:lnSpc>
            </a:pPr>
            <a:r>
              <a:rPr lang="en-US" sz="3399">
                <a:solidFill>
                  <a:srgbClr val="000000">
                    <a:alpha val="18824"/>
                  </a:srgbClr>
                </a:solidFill>
                <a:latin typeface="Open Sans Extra Bold"/>
              </a:rPr>
              <a:t>Er zijn veel voorzieningen op gebied van; </a:t>
            </a:r>
          </a:p>
          <a:p>
            <a:pPr>
              <a:lnSpc>
                <a:spcPts val="4759"/>
              </a:lnSpc>
            </a:pPr>
            <a:r>
              <a:rPr lang="en-US" sz="3399">
                <a:solidFill>
                  <a:srgbClr val="000000">
                    <a:alpha val="18824"/>
                  </a:srgbClr>
                </a:solidFill>
                <a:latin typeface="Open Sans Extra Bold"/>
              </a:rPr>
              <a:t>A) gezondheidszorg, onderwijs, werkgelegenheid </a:t>
            </a:r>
          </a:p>
          <a:p>
            <a:pPr>
              <a:lnSpc>
                <a:spcPts val="4759"/>
              </a:lnSpc>
            </a:pPr>
            <a:r>
              <a:rPr lang="en-US" sz="3399">
                <a:solidFill>
                  <a:srgbClr val="000000">
                    <a:alpha val="18824"/>
                  </a:srgbClr>
                </a:solidFill>
                <a:latin typeface="Open Sans Extra Bold"/>
              </a:rPr>
              <a:t>B) sociale zekerheid. </a:t>
            </a:r>
          </a:p>
          <a:p>
            <a:pPr algn="ctr">
              <a:lnSpc>
                <a:spcPts val="4759"/>
              </a:lnSpc>
            </a:pPr>
          </a:p>
          <a:p>
            <a:pPr algn="ctr">
              <a:lnSpc>
                <a:spcPts val="4759"/>
              </a:lnSpc>
            </a:pPr>
          </a:p>
          <a:p>
            <a:pPr algn="ctr">
              <a:lnSpc>
                <a:spcPts val="4759"/>
              </a:lnSpc>
            </a:pPr>
          </a:p>
        </p:txBody>
      </p:sp>
      <p:pic>
        <p:nvPicPr>
          <p:cNvPr name="Picture 4" id="4"/>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7046953" y="952409"/>
            <a:ext cx="3665913" cy="4114800"/>
          </a:xfrm>
          <a:prstGeom prst="rect">
            <a:avLst/>
          </a:prstGeom>
        </p:spPr>
      </p:pic>
      <p:sp>
        <p:nvSpPr>
          <p:cNvPr name="TextBox 5" id="5"/>
          <p:cNvSpPr txBox="true"/>
          <p:nvPr/>
        </p:nvSpPr>
        <p:spPr>
          <a:xfrm rot="0">
            <a:off x="517475" y="122902"/>
            <a:ext cx="17253049" cy="887095"/>
          </a:xfrm>
          <a:prstGeom prst="rect">
            <a:avLst/>
          </a:prstGeom>
        </p:spPr>
        <p:txBody>
          <a:bodyPr anchor="t" rtlCol="false" tIns="0" lIns="0" bIns="0" rIns="0">
            <a:spAutoFit/>
          </a:bodyPr>
          <a:lstStyle/>
          <a:p>
            <a:pPr algn="ctr">
              <a:lnSpc>
                <a:spcPts val="7279"/>
              </a:lnSpc>
            </a:pPr>
            <a:r>
              <a:rPr lang="en-US" sz="5199">
                <a:solidFill>
                  <a:srgbClr val="000000">
                    <a:alpha val="18824"/>
                  </a:srgbClr>
                </a:solidFill>
                <a:latin typeface="Open Sans"/>
              </a:rPr>
              <a:t>Van </a:t>
            </a:r>
            <a:r>
              <a:rPr lang="en-US" sz="5199">
                <a:solidFill>
                  <a:srgbClr val="000000">
                    <a:alpha val="18824"/>
                  </a:srgbClr>
                </a:solidFill>
                <a:latin typeface="Open Sans Bold"/>
              </a:rPr>
              <a:t>verzorgingsstaat </a:t>
            </a:r>
            <a:r>
              <a:rPr lang="en-US" sz="5199">
                <a:solidFill>
                  <a:srgbClr val="000000">
                    <a:alpha val="18824"/>
                  </a:srgbClr>
                </a:solidFill>
                <a:latin typeface="Open Sans"/>
              </a:rPr>
              <a:t>naar een participatiesamenleving</a:t>
            </a:r>
          </a:p>
        </p:txBody>
      </p:sp>
      <p:sp>
        <p:nvSpPr>
          <p:cNvPr name="TextBox 6" id="6"/>
          <p:cNvSpPr txBox="true"/>
          <p:nvPr/>
        </p:nvSpPr>
        <p:spPr>
          <a:xfrm rot="0">
            <a:off x="303056" y="3933760"/>
            <a:ext cx="17681888" cy="4190365"/>
          </a:xfrm>
          <a:prstGeom prst="rect">
            <a:avLst/>
          </a:prstGeom>
        </p:spPr>
        <p:txBody>
          <a:bodyPr anchor="t" rtlCol="false" tIns="0" lIns="0" bIns="0" rIns="0">
            <a:spAutoFit/>
          </a:bodyPr>
          <a:lstStyle/>
          <a:p>
            <a:pPr>
              <a:lnSpc>
                <a:spcPts val="4759"/>
              </a:lnSpc>
            </a:pPr>
            <a:r>
              <a:rPr lang="en-US" sz="3399">
                <a:solidFill>
                  <a:srgbClr val="000000">
                    <a:alpha val="18824"/>
                  </a:srgbClr>
                </a:solidFill>
                <a:latin typeface="Public Sans"/>
              </a:rPr>
              <a:t>A. Een voorziening is iets waar je wat kunt doen zoals behoeftes (dingen die je nodig hebt om te leven) of zoals een museum waar je kunst kunt bekijken voor de leuk. Onder te verdelen in vier sectoren: onderwijs, medische zorg, winkels, sport en ontspanning.</a:t>
            </a:r>
          </a:p>
          <a:p>
            <a:pPr>
              <a:lnSpc>
                <a:spcPts val="4759"/>
              </a:lnSpc>
            </a:pPr>
            <a:r>
              <a:rPr lang="en-US" sz="3399">
                <a:solidFill>
                  <a:srgbClr val="4B7982">
                    <a:alpha val="18824"/>
                  </a:srgbClr>
                </a:solidFill>
                <a:latin typeface="Public Sans Bold"/>
              </a:rPr>
              <a:t>Er zijn drie soorten voorzieningen, openbare voorzieningen, bijzondere voorzieningen en maatschappelijke voorzieningen.</a:t>
            </a:r>
          </a:p>
          <a:p>
            <a:pPr>
              <a:lnSpc>
                <a:spcPts val="4759"/>
              </a:lnSpc>
            </a:pPr>
          </a:p>
          <a:p>
            <a:pPr>
              <a:lnSpc>
                <a:spcPts val="4759"/>
              </a:lnSpc>
            </a:pPr>
          </a:p>
        </p:txBody>
      </p:sp>
      <p:sp>
        <p:nvSpPr>
          <p:cNvPr name="TextBox 7" id="7"/>
          <p:cNvSpPr txBox="true"/>
          <p:nvPr/>
        </p:nvSpPr>
        <p:spPr>
          <a:xfrm rot="0">
            <a:off x="303056" y="7534210"/>
            <a:ext cx="17681888" cy="1189990"/>
          </a:xfrm>
          <a:prstGeom prst="rect">
            <a:avLst/>
          </a:prstGeom>
        </p:spPr>
        <p:txBody>
          <a:bodyPr anchor="t" rtlCol="false" tIns="0" lIns="0" bIns="0" rIns="0">
            <a:spAutoFit/>
          </a:bodyPr>
          <a:lstStyle/>
          <a:p>
            <a:pPr>
              <a:lnSpc>
                <a:spcPts val="4759"/>
              </a:lnSpc>
            </a:pPr>
            <a:r>
              <a:rPr lang="en-US" sz="3399">
                <a:solidFill>
                  <a:srgbClr val="000000">
                    <a:alpha val="18824"/>
                  </a:srgbClr>
                </a:solidFill>
                <a:latin typeface="Public Sans"/>
              </a:rPr>
              <a:t>B. Sociale zekerheid;  bestaat uit de sociale voorzieningen en de sociale verzekeringen. Beide zorgen voor sociale zekerheid onder de Nederlanders.</a:t>
            </a:r>
          </a:p>
        </p:txBody>
      </p:sp>
      <p:sp>
        <p:nvSpPr>
          <p:cNvPr name="TextBox 8" id="8"/>
          <p:cNvSpPr txBox="true"/>
          <p:nvPr/>
        </p:nvSpPr>
        <p:spPr>
          <a:xfrm rot="0">
            <a:off x="0" y="5962268"/>
            <a:ext cx="18288000" cy="2734945"/>
          </a:xfrm>
          <a:prstGeom prst="rect">
            <a:avLst/>
          </a:prstGeom>
        </p:spPr>
        <p:txBody>
          <a:bodyPr anchor="t" rtlCol="false" tIns="0" lIns="0" bIns="0" rIns="0">
            <a:spAutoFit/>
          </a:bodyPr>
          <a:lstStyle/>
          <a:p>
            <a:pPr algn="ctr">
              <a:lnSpc>
                <a:spcPts val="7279"/>
              </a:lnSpc>
            </a:pPr>
            <a:r>
              <a:rPr lang="en-US" sz="5199">
                <a:solidFill>
                  <a:srgbClr val="000000"/>
                </a:solidFill>
                <a:latin typeface="Open Sans Bold"/>
              </a:rPr>
              <a:t>De verzorgingsstaat is door de toenemende aantal ouderen te duur. Het moet dus anders. Vandaar de huidige participatiesamenleving!</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FF7F2"/>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true" flipV="false" rot="0">
            <a:off x="517475" y="1497279"/>
            <a:ext cx="2072021" cy="2025400"/>
          </a:xfrm>
          <a:prstGeom prst="rect">
            <a:avLst/>
          </a:prstGeom>
        </p:spPr>
      </p:pic>
      <p:sp>
        <p:nvSpPr>
          <p:cNvPr name="TextBox 3" id="3"/>
          <p:cNvSpPr txBox="true"/>
          <p:nvPr/>
        </p:nvSpPr>
        <p:spPr>
          <a:xfrm rot="0">
            <a:off x="394791" y="122902"/>
            <a:ext cx="17498418" cy="887095"/>
          </a:xfrm>
          <a:prstGeom prst="rect">
            <a:avLst/>
          </a:prstGeom>
        </p:spPr>
        <p:txBody>
          <a:bodyPr anchor="t" rtlCol="false" tIns="0" lIns="0" bIns="0" rIns="0">
            <a:spAutoFit/>
          </a:bodyPr>
          <a:lstStyle/>
          <a:p>
            <a:pPr algn="ctr">
              <a:lnSpc>
                <a:spcPts val="7279"/>
              </a:lnSpc>
            </a:pPr>
            <a:r>
              <a:rPr lang="en-US" sz="5199">
                <a:solidFill>
                  <a:srgbClr val="000000"/>
                </a:solidFill>
                <a:latin typeface="Open Sans"/>
              </a:rPr>
              <a:t>Van verzorgingsstaat</a:t>
            </a:r>
            <a:r>
              <a:rPr lang="en-US" sz="5199">
                <a:solidFill>
                  <a:srgbClr val="000000"/>
                </a:solidFill>
                <a:latin typeface="Open Sans Bold"/>
              </a:rPr>
              <a:t> </a:t>
            </a:r>
            <a:r>
              <a:rPr lang="en-US" sz="5199">
                <a:solidFill>
                  <a:srgbClr val="000000"/>
                </a:solidFill>
                <a:latin typeface="Open Sans"/>
              </a:rPr>
              <a:t>naar een </a:t>
            </a:r>
            <a:r>
              <a:rPr lang="en-US" sz="5199">
                <a:solidFill>
                  <a:srgbClr val="000000"/>
                </a:solidFill>
                <a:latin typeface="Open Sans Bold"/>
              </a:rPr>
              <a:t>participatiesamenleving</a:t>
            </a:r>
          </a:p>
        </p:txBody>
      </p:sp>
      <p:sp>
        <p:nvSpPr>
          <p:cNvPr name="TextBox 4" id="4"/>
          <p:cNvSpPr txBox="true"/>
          <p:nvPr/>
        </p:nvSpPr>
        <p:spPr>
          <a:xfrm rot="0">
            <a:off x="3333293" y="1424004"/>
            <a:ext cx="14559916" cy="2098675"/>
          </a:xfrm>
          <a:prstGeom prst="rect">
            <a:avLst/>
          </a:prstGeom>
        </p:spPr>
        <p:txBody>
          <a:bodyPr anchor="t" rtlCol="false" tIns="0" lIns="0" bIns="0" rIns="0">
            <a:spAutoFit/>
          </a:bodyPr>
          <a:lstStyle/>
          <a:p>
            <a:pPr>
              <a:lnSpc>
                <a:spcPts val="5600"/>
              </a:lnSpc>
              <a:spcBef>
                <a:spcPct val="0"/>
              </a:spcBef>
            </a:pPr>
            <a:r>
              <a:rPr lang="en-US" sz="4000">
                <a:solidFill>
                  <a:srgbClr val="000000"/>
                </a:solidFill>
                <a:latin typeface="Open Sans Bold"/>
              </a:rPr>
              <a:t>is een samenleving waarin iedereen die dat kan verantwoordelijkheid neemt voor zijn of haar eigen leven en omgeving, zonder hulp van de (landelijke) overheid.</a:t>
            </a:r>
          </a:p>
        </p:txBody>
      </p:sp>
      <p:pic>
        <p:nvPicPr>
          <p:cNvPr name="Picture 5" id="5"/>
          <p:cNvPicPr>
            <a:picLocks noChangeAspect="true"/>
          </p:cNvPicPr>
          <p:nvPr>
            <a:videoFile r:link="rId5"/>
          </p:nvPr>
        </p:nvPicPr>
        <p:blipFill>
          <a:blip r:embed="rId4"/>
          <a:stretch>
            <a:fillRect/>
          </a:stretch>
        </p:blipFill>
        <p:spPr>
          <a:xfrm rot="0">
            <a:off x="517475" y="4380581"/>
            <a:ext cx="9696180" cy="5454101"/>
          </a:xfrm>
          <a:prstGeom prst="rect">
            <a:avLst/>
          </a:prstGeom>
        </p:spPr>
      </p:pic>
      <p:sp>
        <p:nvSpPr>
          <p:cNvPr name="TextBox 6" id="6"/>
          <p:cNvSpPr txBox="true"/>
          <p:nvPr/>
        </p:nvSpPr>
        <p:spPr>
          <a:xfrm rot="0">
            <a:off x="11136329" y="6397701"/>
            <a:ext cx="6122971" cy="1362710"/>
          </a:xfrm>
          <a:prstGeom prst="rect">
            <a:avLst/>
          </a:prstGeom>
        </p:spPr>
        <p:txBody>
          <a:bodyPr anchor="t" rtlCol="false" tIns="0" lIns="0" bIns="0" rIns="0">
            <a:spAutoFit/>
          </a:bodyPr>
          <a:lstStyle/>
          <a:p>
            <a:pPr algn="just">
              <a:lnSpc>
                <a:spcPts val="3640"/>
              </a:lnSpc>
            </a:pPr>
            <a:r>
              <a:rPr lang="en-US" sz="2600">
                <a:solidFill>
                  <a:srgbClr val="000000"/>
                </a:solidFill>
                <a:latin typeface="Open Sans Extra Bold"/>
              </a:rPr>
              <a:t>https://nos.nl/artikel/2193442-de-participatiesamenleving-is-vooral-iets-voor-hogeropgeleiden</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FF7F2"/>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true" flipV="false" rot="0">
            <a:off x="517475" y="1497279"/>
            <a:ext cx="2072021" cy="2025400"/>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2884893" y="3522679"/>
            <a:ext cx="2351781" cy="2351781"/>
          </a:xfrm>
          <a:prstGeom prst="rect">
            <a:avLst/>
          </a:prstGeom>
        </p:spPr>
      </p:pic>
      <p:pic>
        <p:nvPicPr>
          <p:cNvPr name="Picture 4" id="4"/>
          <p:cNvPicPr>
            <a:picLocks noChangeAspect="true"/>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0" t="0" r="0" b="0"/>
          <a:stretch>
            <a:fillRect/>
          </a:stretch>
        </p:blipFill>
        <p:spPr>
          <a:xfrm flipH="false" flipV="false" rot="0">
            <a:off x="8046698" y="3522679"/>
            <a:ext cx="2485370" cy="2351781"/>
          </a:xfrm>
          <a:prstGeom prst="rect">
            <a:avLst/>
          </a:prstGeom>
        </p:spPr>
      </p:pic>
      <p:pic>
        <p:nvPicPr>
          <p:cNvPr name="Picture 5" id="5"/>
          <p:cNvPicPr>
            <a:picLocks noChangeAspect="true"/>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0" t="0" r="0" b="0"/>
          <a:stretch>
            <a:fillRect/>
          </a:stretch>
        </p:blipFill>
        <p:spPr>
          <a:xfrm flipH="false" flipV="false" rot="0">
            <a:off x="13341943" y="3522679"/>
            <a:ext cx="2061016" cy="2351781"/>
          </a:xfrm>
          <a:prstGeom prst="rect">
            <a:avLst/>
          </a:prstGeom>
        </p:spPr>
      </p:pic>
      <p:sp>
        <p:nvSpPr>
          <p:cNvPr name="TextBox 6" id="6"/>
          <p:cNvSpPr txBox="true"/>
          <p:nvPr/>
        </p:nvSpPr>
        <p:spPr>
          <a:xfrm rot="0">
            <a:off x="394742" y="122902"/>
            <a:ext cx="17498517" cy="887095"/>
          </a:xfrm>
          <a:prstGeom prst="rect">
            <a:avLst/>
          </a:prstGeom>
        </p:spPr>
        <p:txBody>
          <a:bodyPr anchor="t" rtlCol="false" tIns="0" lIns="0" bIns="0" rIns="0">
            <a:spAutoFit/>
          </a:bodyPr>
          <a:lstStyle/>
          <a:p>
            <a:pPr algn="ctr">
              <a:lnSpc>
                <a:spcPts val="7279"/>
              </a:lnSpc>
            </a:pPr>
            <a:r>
              <a:rPr lang="en-US" sz="5199">
                <a:solidFill>
                  <a:srgbClr val="000000"/>
                </a:solidFill>
                <a:latin typeface="Open Sans"/>
              </a:rPr>
              <a:t>Van verzorgingsstaat</a:t>
            </a:r>
            <a:r>
              <a:rPr lang="en-US" sz="5199">
                <a:solidFill>
                  <a:srgbClr val="000000"/>
                </a:solidFill>
                <a:latin typeface="Open Sans Bold"/>
              </a:rPr>
              <a:t> </a:t>
            </a:r>
            <a:r>
              <a:rPr lang="en-US" sz="5199">
                <a:solidFill>
                  <a:srgbClr val="000000"/>
                </a:solidFill>
                <a:latin typeface="Open Sans"/>
              </a:rPr>
              <a:t>naar een </a:t>
            </a:r>
            <a:r>
              <a:rPr lang="en-US" sz="5199">
                <a:solidFill>
                  <a:srgbClr val="ED6447"/>
                </a:solidFill>
                <a:latin typeface="Open Sans Bold"/>
              </a:rPr>
              <a:t>participatie</a:t>
            </a:r>
            <a:r>
              <a:rPr lang="en-US" sz="5199">
                <a:solidFill>
                  <a:srgbClr val="000000"/>
                </a:solidFill>
                <a:latin typeface="Open Sans Bold"/>
              </a:rPr>
              <a:t>samenleving</a:t>
            </a:r>
          </a:p>
        </p:txBody>
      </p:sp>
      <p:sp>
        <p:nvSpPr>
          <p:cNvPr name="TextBox 7" id="7"/>
          <p:cNvSpPr txBox="true"/>
          <p:nvPr/>
        </p:nvSpPr>
        <p:spPr>
          <a:xfrm rot="0">
            <a:off x="1899452" y="6293560"/>
            <a:ext cx="4322663" cy="1180465"/>
          </a:xfrm>
          <a:prstGeom prst="rect">
            <a:avLst/>
          </a:prstGeom>
        </p:spPr>
        <p:txBody>
          <a:bodyPr anchor="t" rtlCol="false" tIns="0" lIns="0" bIns="0" rIns="0">
            <a:spAutoFit/>
          </a:bodyPr>
          <a:lstStyle/>
          <a:p>
            <a:pPr algn="ctr">
              <a:lnSpc>
                <a:spcPts val="4759"/>
              </a:lnSpc>
            </a:pPr>
            <a:r>
              <a:rPr lang="en-US" sz="3399">
                <a:solidFill>
                  <a:srgbClr val="000000"/>
                </a:solidFill>
                <a:latin typeface="Open Sans Extra Bold"/>
              </a:rPr>
              <a:t>Werk: </a:t>
            </a:r>
          </a:p>
          <a:p>
            <a:pPr algn="ctr">
              <a:lnSpc>
                <a:spcPts val="4759"/>
              </a:lnSpc>
            </a:pPr>
            <a:r>
              <a:rPr lang="en-US" sz="3399">
                <a:solidFill>
                  <a:srgbClr val="000000"/>
                </a:solidFill>
                <a:latin typeface="Open Sans Extra Bold"/>
              </a:rPr>
              <a:t>Arbeids</a:t>
            </a:r>
            <a:r>
              <a:rPr lang="en-US" sz="3399">
                <a:solidFill>
                  <a:srgbClr val="ED6447"/>
                </a:solidFill>
                <a:latin typeface="Open Sans Extra Bold"/>
              </a:rPr>
              <a:t>participatie</a:t>
            </a:r>
          </a:p>
        </p:txBody>
      </p:sp>
      <p:sp>
        <p:nvSpPr>
          <p:cNvPr name="TextBox 8" id="8"/>
          <p:cNvSpPr txBox="true"/>
          <p:nvPr/>
        </p:nvSpPr>
        <p:spPr>
          <a:xfrm rot="0">
            <a:off x="6789171" y="6293560"/>
            <a:ext cx="5000424" cy="1780540"/>
          </a:xfrm>
          <a:prstGeom prst="rect">
            <a:avLst/>
          </a:prstGeom>
        </p:spPr>
        <p:txBody>
          <a:bodyPr anchor="t" rtlCol="false" tIns="0" lIns="0" bIns="0" rIns="0">
            <a:spAutoFit/>
          </a:bodyPr>
          <a:lstStyle/>
          <a:p>
            <a:pPr algn="ctr">
              <a:lnSpc>
                <a:spcPts val="4759"/>
              </a:lnSpc>
            </a:pPr>
            <a:r>
              <a:rPr lang="en-US" sz="3399">
                <a:solidFill>
                  <a:srgbClr val="000000"/>
                </a:solidFill>
                <a:latin typeface="Open Sans Extra Bold"/>
              </a:rPr>
              <a:t>Zorg: </a:t>
            </a:r>
          </a:p>
          <a:p>
            <a:pPr algn="ctr">
              <a:lnSpc>
                <a:spcPts val="4759"/>
              </a:lnSpc>
            </a:pPr>
            <a:r>
              <a:rPr lang="en-US" sz="3399">
                <a:solidFill>
                  <a:srgbClr val="000000"/>
                </a:solidFill>
                <a:latin typeface="Open Sans Extra Bold"/>
              </a:rPr>
              <a:t>Langer thuis wonen, mantelzorg</a:t>
            </a:r>
          </a:p>
        </p:txBody>
      </p:sp>
      <p:sp>
        <p:nvSpPr>
          <p:cNvPr name="TextBox 9" id="9"/>
          <p:cNvSpPr txBox="true"/>
          <p:nvPr/>
        </p:nvSpPr>
        <p:spPr>
          <a:xfrm rot="0">
            <a:off x="11872239" y="6293560"/>
            <a:ext cx="5000424" cy="1180465"/>
          </a:xfrm>
          <a:prstGeom prst="rect">
            <a:avLst/>
          </a:prstGeom>
        </p:spPr>
        <p:txBody>
          <a:bodyPr anchor="t" rtlCol="false" tIns="0" lIns="0" bIns="0" rIns="0">
            <a:spAutoFit/>
          </a:bodyPr>
          <a:lstStyle/>
          <a:p>
            <a:pPr algn="ctr">
              <a:lnSpc>
                <a:spcPts val="4759"/>
              </a:lnSpc>
            </a:pPr>
            <a:r>
              <a:rPr lang="en-US" sz="3399">
                <a:solidFill>
                  <a:srgbClr val="000000"/>
                </a:solidFill>
                <a:latin typeface="Open Sans Extra Bold"/>
              </a:rPr>
              <a:t>Leerbaarheid: </a:t>
            </a:r>
          </a:p>
          <a:p>
            <a:pPr algn="ctr">
              <a:lnSpc>
                <a:spcPts val="4759"/>
              </a:lnSpc>
            </a:pPr>
            <a:r>
              <a:rPr lang="en-US" sz="3399">
                <a:solidFill>
                  <a:srgbClr val="000000"/>
                </a:solidFill>
                <a:latin typeface="Open Sans Extra Bold"/>
              </a:rPr>
              <a:t>Bewoners</a:t>
            </a:r>
            <a:r>
              <a:rPr lang="en-US" sz="3399">
                <a:solidFill>
                  <a:srgbClr val="ED6447"/>
                </a:solidFill>
                <a:latin typeface="Open Sans Extra Bold"/>
              </a:rPr>
              <a:t>participatie </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FF7F2"/>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394742" y="1028700"/>
            <a:ext cx="1732786" cy="1732786"/>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16235262" y="8618537"/>
            <a:ext cx="1024038" cy="1279525"/>
          </a:xfrm>
          <a:prstGeom prst="rect">
            <a:avLst/>
          </a:prstGeom>
        </p:spPr>
      </p:pic>
      <p:sp>
        <p:nvSpPr>
          <p:cNvPr name="TextBox 4" id="4"/>
          <p:cNvSpPr txBox="true"/>
          <p:nvPr/>
        </p:nvSpPr>
        <p:spPr>
          <a:xfrm rot="0">
            <a:off x="394742" y="122902"/>
            <a:ext cx="17498517" cy="887095"/>
          </a:xfrm>
          <a:prstGeom prst="rect">
            <a:avLst/>
          </a:prstGeom>
        </p:spPr>
        <p:txBody>
          <a:bodyPr anchor="t" rtlCol="false" tIns="0" lIns="0" bIns="0" rIns="0">
            <a:spAutoFit/>
          </a:bodyPr>
          <a:lstStyle/>
          <a:p>
            <a:pPr algn="ctr">
              <a:lnSpc>
                <a:spcPts val="7279"/>
              </a:lnSpc>
            </a:pPr>
            <a:r>
              <a:rPr lang="en-US" sz="5199">
                <a:solidFill>
                  <a:srgbClr val="000000"/>
                </a:solidFill>
                <a:latin typeface="Open Sans"/>
              </a:rPr>
              <a:t>Van verzorgingsstaat</a:t>
            </a:r>
            <a:r>
              <a:rPr lang="en-US" sz="5199">
                <a:solidFill>
                  <a:srgbClr val="000000"/>
                </a:solidFill>
                <a:latin typeface="Open Sans Bold"/>
              </a:rPr>
              <a:t> </a:t>
            </a:r>
            <a:r>
              <a:rPr lang="en-US" sz="5199">
                <a:solidFill>
                  <a:srgbClr val="000000"/>
                </a:solidFill>
                <a:latin typeface="Open Sans"/>
              </a:rPr>
              <a:t>naar een </a:t>
            </a:r>
            <a:r>
              <a:rPr lang="en-US" sz="5199">
                <a:solidFill>
                  <a:srgbClr val="ED6447"/>
                </a:solidFill>
                <a:latin typeface="Open Sans Bold"/>
              </a:rPr>
              <a:t>participatie</a:t>
            </a:r>
            <a:r>
              <a:rPr lang="en-US" sz="5199">
                <a:solidFill>
                  <a:srgbClr val="000000"/>
                </a:solidFill>
                <a:latin typeface="Open Sans Bold"/>
              </a:rPr>
              <a:t>samenleving</a:t>
            </a:r>
          </a:p>
        </p:txBody>
      </p:sp>
      <p:sp>
        <p:nvSpPr>
          <p:cNvPr name="TextBox 5" id="5"/>
          <p:cNvSpPr txBox="true"/>
          <p:nvPr/>
        </p:nvSpPr>
        <p:spPr>
          <a:xfrm rot="0">
            <a:off x="3265936" y="1581021"/>
            <a:ext cx="8400852" cy="1180465"/>
          </a:xfrm>
          <a:prstGeom prst="rect">
            <a:avLst/>
          </a:prstGeom>
        </p:spPr>
        <p:txBody>
          <a:bodyPr anchor="t" rtlCol="false" tIns="0" lIns="0" bIns="0" rIns="0">
            <a:spAutoFit/>
          </a:bodyPr>
          <a:lstStyle/>
          <a:p>
            <a:pPr algn="ctr">
              <a:lnSpc>
                <a:spcPts val="4759"/>
              </a:lnSpc>
            </a:pPr>
            <a:r>
              <a:rPr lang="en-US" sz="3399">
                <a:solidFill>
                  <a:srgbClr val="000000"/>
                </a:solidFill>
                <a:latin typeface="Open Sans Extra Bold"/>
              </a:rPr>
              <a:t>Werk: </a:t>
            </a:r>
          </a:p>
          <a:p>
            <a:pPr algn="ctr">
              <a:lnSpc>
                <a:spcPts val="4759"/>
              </a:lnSpc>
            </a:pPr>
            <a:r>
              <a:rPr lang="en-US" sz="3399">
                <a:solidFill>
                  <a:srgbClr val="000000"/>
                </a:solidFill>
                <a:latin typeface="Open Sans Extra Bold"/>
              </a:rPr>
              <a:t>Arbeids</a:t>
            </a:r>
            <a:r>
              <a:rPr lang="en-US" sz="3399">
                <a:solidFill>
                  <a:srgbClr val="ED6447"/>
                </a:solidFill>
                <a:latin typeface="Open Sans Extra Bold"/>
              </a:rPr>
              <a:t>participatie</a:t>
            </a:r>
            <a:r>
              <a:rPr lang="en-US" sz="3399">
                <a:solidFill>
                  <a:srgbClr val="000000"/>
                </a:solidFill>
                <a:latin typeface="Open Sans Extra Bold"/>
              </a:rPr>
              <a:t> -&gt; </a:t>
            </a:r>
            <a:r>
              <a:rPr lang="en-US" sz="3399">
                <a:solidFill>
                  <a:srgbClr val="ED6447"/>
                </a:solidFill>
                <a:latin typeface="Open Sans Extra Bold"/>
              </a:rPr>
              <a:t>participatie</a:t>
            </a:r>
            <a:r>
              <a:rPr lang="en-US" sz="3399">
                <a:solidFill>
                  <a:srgbClr val="000000"/>
                </a:solidFill>
                <a:latin typeface="Open Sans Extra Bold"/>
              </a:rPr>
              <a:t>wet</a:t>
            </a:r>
          </a:p>
        </p:txBody>
      </p:sp>
      <p:sp>
        <p:nvSpPr>
          <p:cNvPr name="TextBox 6" id="6"/>
          <p:cNvSpPr txBox="true"/>
          <p:nvPr/>
        </p:nvSpPr>
        <p:spPr>
          <a:xfrm rot="0">
            <a:off x="394742" y="3308350"/>
            <a:ext cx="17375783" cy="1835150"/>
          </a:xfrm>
          <a:prstGeom prst="rect">
            <a:avLst/>
          </a:prstGeom>
        </p:spPr>
        <p:txBody>
          <a:bodyPr anchor="t" rtlCol="false" tIns="0" lIns="0" bIns="0" rIns="0">
            <a:spAutoFit/>
          </a:bodyPr>
          <a:lstStyle/>
          <a:p>
            <a:pPr algn="ctr">
              <a:lnSpc>
                <a:spcPts val="4900"/>
              </a:lnSpc>
              <a:spcBef>
                <a:spcPct val="0"/>
              </a:spcBef>
            </a:pPr>
            <a:r>
              <a:rPr lang="en-US" sz="3500">
                <a:solidFill>
                  <a:srgbClr val="000000"/>
                </a:solidFill>
                <a:latin typeface="Open Sans"/>
              </a:rPr>
              <a:t>Iedereen die kan werken maar het op de arbeidsmarkt zonder ondersteuning niet redt, valt onder de Participatiewet. De wet moet ervoor zorgen dat meer mensen werk vinden, ook mensen met een arbeidsbeperking. </a:t>
            </a:r>
          </a:p>
        </p:txBody>
      </p:sp>
      <p:sp>
        <p:nvSpPr>
          <p:cNvPr name="TextBox 7" id="7"/>
          <p:cNvSpPr txBox="true"/>
          <p:nvPr/>
        </p:nvSpPr>
        <p:spPr>
          <a:xfrm rot="0">
            <a:off x="0" y="5715000"/>
            <a:ext cx="18288000" cy="3073400"/>
          </a:xfrm>
          <a:prstGeom prst="rect">
            <a:avLst/>
          </a:prstGeom>
        </p:spPr>
        <p:txBody>
          <a:bodyPr anchor="t" rtlCol="false" tIns="0" lIns="0" bIns="0" rIns="0">
            <a:spAutoFit/>
          </a:bodyPr>
          <a:lstStyle/>
          <a:p>
            <a:pPr algn="ctr">
              <a:lnSpc>
                <a:spcPts val="4900"/>
              </a:lnSpc>
              <a:spcBef>
                <a:spcPct val="0"/>
              </a:spcBef>
            </a:pPr>
            <a:r>
              <a:rPr lang="en-US" sz="3500">
                <a:solidFill>
                  <a:srgbClr val="000000"/>
                </a:solidFill>
                <a:latin typeface="Open Sans"/>
              </a:rPr>
              <a:t>Deelname aan de arbeidsmarkt zorgt voor welvaart en verhoogt de gezondheid indien de arbeidsomstandigheden gunstig zijn. Tegelijkertijd draagt gezondheid bij aan de arbeidsdeelname en vergroot het de kans dat ouderen aan het werk blijven. Geen werk betekent een verminderde gezondheid door stress, onzekerheid en sociaal isolement vanwege het ontbreken van geld.</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EFAA9C"/>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6360785" y="3543616"/>
            <a:ext cx="5566431" cy="5329758"/>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595481" y="3290480"/>
            <a:ext cx="5643052" cy="5836030"/>
          </a:xfrm>
          <a:prstGeom prst="rect">
            <a:avLst/>
          </a:prstGeom>
        </p:spPr>
      </p:pic>
      <p:sp>
        <p:nvSpPr>
          <p:cNvPr name="TextBox 4" id="4"/>
          <p:cNvSpPr txBox="true"/>
          <p:nvPr/>
        </p:nvSpPr>
        <p:spPr>
          <a:xfrm rot="0">
            <a:off x="0" y="409575"/>
            <a:ext cx="11027667" cy="1782412"/>
          </a:xfrm>
          <a:prstGeom prst="rect">
            <a:avLst/>
          </a:prstGeom>
        </p:spPr>
        <p:txBody>
          <a:bodyPr anchor="t" rtlCol="false" tIns="0" lIns="0" bIns="0" rIns="0">
            <a:spAutoFit/>
          </a:bodyPr>
          <a:lstStyle/>
          <a:p>
            <a:pPr algn="ctr">
              <a:lnSpc>
                <a:spcPts val="12960"/>
              </a:lnSpc>
            </a:pPr>
            <a:r>
              <a:rPr lang="en-US" sz="14400">
                <a:solidFill>
                  <a:srgbClr val="4B7982"/>
                </a:solidFill>
                <a:latin typeface="CS Gordon Serif"/>
              </a:rPr>
              <a:t>AGENDA</a:t>
            </a:r>
          </a:p>
        </p:txBody>
      </p:sp>
      <p:sp>
        <p:nvSpPr>
          <p:cNvPr name="TextBox 5" id="5"/>
          <p:cNvSpPr txBox="true"/>
          <p:nvPr/>
        </p:nvSpPr>
        <p:spPr>
          <a:xfrm rot="0">
            <a:off x="1427638" y="5389345"/>
            <a:ext cx="3978737" cy="1562100"/>
          </a:xfrm>
          <a:prstGeom prst="rect">
            <a:avLst/>
          </a:prstGeom>
        </p:spPr>
        <p:txBody>
          <a:bodyPr anchor="t" rtlCol="false" tIns="0" lIns="0" bIns="0" rIns="0">
            <a:spAutoFit/>
          </a:bodyPr>
          <a:lstStyle/>
          <a:p>
            <a:pPr algn="ctr">
              <a:lnSpc>
                <a:spcPts val="6299"/>
              </a:lnSpc>
            </a:pPr>
            <a:r>
              <a:rPr lang="en-US" sz="4500">
                <a:solidFill>
                  <a:srgbClr val="000000"/>
                </a:solidFill>
                <a:latin typeface="Open Sans"/>
              </a:rPr>
              <a:t>Terug- en vooruitblik</a:t>
            </a:r>
          </a:p>
        </p:txBody>
      </p:sp>
      <p:sp>
        <p:nvSpPr>
          <p:cNvPr name="TextBox 6" id="6"/>
          <p:cNvSpPr txBox="true"/>
          <p:nvPr/>
        </p:nvSpPr>
        <p:spPr>
          <a:xfrm rot="0">
            <a:off x="6715110" y="4589245"/>
            <a:ext cx="4857780" cy="3162300"/>
          </a:xfrm>
          <a:prstGeom prst="rect">
            <a:avLst/>
          </a:prstGeom>
        </p:spPr>
        <p:txBody>
          <a:bodyPr anchor="t" rtlCol="false" tIns="0" lIns="0" bIns="0" rIns="0">
            <a:spAutoFit/>
          </a:bodyPr>
          <a:lstStyle/>
          <a:p>
            <a:pPr algn="ctr">
              <a:lnSpc>
                <a:spcPts val="6299"/>
              </a:lnSpc>
            </a:pPr>
            <a:r>
              <a:rPr lang="en-US" sz="4500">
                <a:solidFill>
                  <a:srgbClr val="000000"/>
                </a:solidFill>
                <a:latin typeface="Open Sans"/>
              </a:rPr>
              <a:t>Verzorgingsstaat vs. participatiesamenleving</a:t>
            </a:r>
          </a:p>
        </p:txBody>
      </p:sp>
      <p:pic>
        <p:nvPicPr>
          <p:cNvPr name="Picture 7" id="7"/>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2051040" y="3543616"/>
            <a:ext cx="5566431" cy="5329758"/>
          </a:xfrm>
          <a:prstGeom prst="rect">
            <a:avLst/>
          </a:prstGeom>
        </p:spPr>
      </p:pic>
      <p:sp>
        <p:nvSpPr>
          <p:cNvPr name="TextBox 8" id="8"/>
          <p:cNvSpPr txBox="true"/>
          <p:nvPr/>
        </p:nvSpPr>
        <p:spPr>
          <a:xfrm rot="0">
            <a:off x="12844887" y="4989295"/>
            <a:ext cx="3978737" cy="2362200"/>
          </a:xfrm>
          <a:prstGeom prst="rect">
            <a:avLst/>
          </a:prstGeom>
        </p:spPr>
        <p:txBody>
          <a:bodyPr anchor="t" rtlCol="false" tIns="0" lIns="0" bIns="0" rIns="0">
            <a:spAutoFit/>
          </a:bodyPr>
          <a:lstStyle/>
          <a:p>
            <a:pPr algn="ctr">
              <a:lnSpc>
                <a:spcPts val="6299"/>
              </a:lnSpc>
            </a:pPr>
            <a:r>
              <a:rPr lang="en-US" sz="4500">
                <a:solidFill>
                  <a:srgbClr val="000000"/>
                </a:solidFill>
                <a:latin typeface="Open Sans"/>
              </a:rPr>
              <a:t>Sociaal- en duurzaam ondernemen</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EFAA9C"/>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6360785" y="3543616"/>
            <a:ext cx="5566431" cy="5329758"/>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595481" y="3290480"/>
            <a:ext cx="5643052" cy="5836030"/>
          </a:xfrm>
          <a:prstGeom prst="rect">
            <a:avLst/>
          </a:prstGeom>
        </p:spPr>
      </p:pic>
      <p:sp>
        <p:nvSpPr>
          <p:cNvPr name="TextBox 4" id="4"/>
          <p:cNvSpPr txBox="true"/>
          <p:nvPr/>
        </p:nvSpPr>
        <p:spPr>
          <a:xfrm rot="0">
            <a:off x="0" y="409575"/>
            <a:ext cx="11027667" cy="1782412"/>
          </a:xfrm>
          <a:prstGeom prst="rect">
            <a:avLst/>
          </a:prstGeom>
        </p:spPr>
        <p:txBody>
          <a:bodyPr anchor="t" rtlCol="false" tIns="0" lIns="0" bIns="0" rIns="0">
            <a:spAutoFit/>
          </a:bodyPr>
          <a:lstStyle/>
          <a:p>
            <a:pPr algn="ctr">
              <a:lnSpc>
                <a:spcPts val="12960"/>
              </a:lnSpc>
            </a:pPr>
            <a:r>
              <a:rPr lang="en-US" sz="14400">
                <a:solidFill>
                  <a:srgbClr val="4B7982"/>
                </a:solidFill>
                <a:latin typeface="CS Gordon Serif"/>
              </a:rPr>
              <a:t>AGENDA</a:t>
            </a:r>
          </a:p>
        </p:txBody>
      </p:sp>
      <p:sp>
        <p:nvSpPr>
          <p:cNvPr name="TextBox 5" id="5"/>
          <p:cNvSpPr txBox="true"/>
          <p:nvPr/>
        </p:nvSpPr>
        <p:spPr>
          <a:xfrm rot="0">
            <a:off x="1427638" y="5389345"/>
            <a:ext cx="3978737" cy="1562100"/>
          </a:xfrm>
          <a:prstGeom prst="rect">
            <a:avLst/>
          </a:prstGeom>
        </p:spPr>
        <p:txBody>
          <a:bodyPr anchor="t" rtlCol="false" tIns="0" lIns="0" bIns="0" rIns="0">
            <a:spAutoFit/>
          </a:bodyPr>
          <a:lstStyle/>
          <a:p>
            <a:pPr algn="ctr">
              <a:lnSpc>
                <a:spcPts val="6299"/>
              </a:lnSpc>
            </a:pPr>
            <a:r>
              <a:rPr lang="en-US" sz="4500">
                <a:solidFill>
                  <a:srgbClr val="000000"/>
                </a:solidFill>
                <a:latin typeface="Open Sans"/>
              </a:rPr>
              <a:t>Terug- en vooruitblik</a:t>
            </a:r>
          </a:p>
        </p:txBody>
      </p:sp>
      <p:sp>
        <p:nvSpPr>
          <p:cNvPr name="TextBox 6" id="6"/>
          <p:cNvSpPr txBox="true"/>
          <p:nvPr/>
        </p:nvSpPr>
        <p:spPr>
          <a:xfrm rot="0">
            <a:off x="6715110" y="4589245"/>
            <a:ext cx="4857780" cy="3162300"/>
          </a:xfrm>
          <a:prstGeom prst="rect">
            <a:avLst/>
          </a:prstGeom>
        </p:spPr>
        <p:txBody>
          <a:bodyPr anchor="t" rtlCol="false" tIns="0" lIns="0" bIns="0" rIns="0">
            <a:spAutoFit/>
          </a:bodyPr>
          <a:lstStyle/>
          <a:p>
            <a:pPr algn="ctr">
              <a:lnSpc>
                <a:spcPts val="6299"/>
              </a:lnSpc>
            </a:pPr>
            <a:r>
              <a:rPr lang="en-US" sz="4500">
                <a:solidFill>
                  <a:srgbClr val="000000"/>
                </a:solidFill>
                <a:latin typeface="Open Sans"/>
              </a:rPr>
              <a:t>Verzorgingsstaat vs. participatiesamenleving</a:t>
            </a:r>
          </a:p>
        </p:txBody>
      </p:sp>
      <p:pic>
        <p:nvPicPr>
          <p:cNvPr name="Picture 7" id="7"/>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2051040" y="3543616"/>
            <a:ext cx="5566431" cy="5329758"/>
          </a:xfrm>
          <a:prstGeom prst="rect">
            <a:avLst/>
          </a:prstGeom>
        </p:spPr>
      </p:pic>
      <p:sp>
        <p:nvSpPr>
          <p:cNvPr name="TextBox 8" id="8"/>
          <p:cNvSpPr txBox="true"/>
          <p:nvPr/>
        </p:nvSpPr>
        <p:spPr>
          <a:xfrm rot="0">
            <a:off x="12844887" y="5389345"/>
            <a:ext cx="3978737" cy="1562100"/>
          </a:xfrm>
          <a:prstGeom prst="rect">
            <a:avLst/>
          </a:prstGeom>
        </p:spPr>
        <p:txBody>
          <a:bodyPr anchor="t" rtlCol="false" tIns="0" lIns="0" bIns="0" rIns="0">
            <a:spAutoFit/>
          </a:bodyPr>
          <a:lstStyle/>
          <a:p>
            <a:pPr algn="ctr">
              <a:lnSpc>
                <a:spcPts val="6299"/>
              </a:lnSpc>
            </a:pPr>
            <a:r>
              <a:rPr lang="en-US" sz="4500">
                <a:solidFill>
                  <a:srgbClr val="000000"/>
                </a:solidFill>
                <a:latin typeface="Open Sans"/>
              </a:rPr>
              <a:t>Sociaal ondernemen</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FF7F2"/>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0" b="0"/>
          <a:stretch>
            <a:fillRect/>
          </a:stretch>
        </p:blipFill>
        <p:spPr>
          <a:xfrm flipH="false" flipV="false" rot="0">
            <a:off x="1939826" y="4916837"/>
            <a:ext cx="14408348" cy="4341463"/>
          </a:xfrm>
          <a:prstGeom prst="rect">
            <a:avLst/>
          </a:prstGeom>
        </p:spPr>
      </p:pic>
      <p:sp>
        <p:nvSpPr>
          <p:cNvPr name="TextBox 3" id="3"/>
          <p:cNvSpPr txBox="true"/>
          <p:nvPr/>
        </p:nvSpPr>
        <p:spPr>
          <a:xfrm rot="0">
            <a:off x="1416447" y="952500"/>
            <a:ext cx="15455107" cy="762000"/>
          </a:xfrm>
          <a:prstGeom prst="rect">
            <a:avLst/>
          </a:prstGeom>
        </p:spPr>
        <p:txBody>
          <a:bodyPr anchor="t" rtlCol="false" tIns="0" lIns="0" bIns="0" rIns="0">
            <a:spAutoFit/>
          </a:bodyPr>
          <a:lstStyle/>
          <a:p>
            <a:pPr algn="ctr">
              <a:lnSpc>
                <a:spcPts val="6299"/>
              </a:lnSpc>
              <a:spcBef>
                <a:spcPct val="0"/>
              </a:spcBef>
            </a:pPr>
            <a:r>
              <a:rPr lang="en-US" sz="4500">
                <a:solidFill>
                  <a:srgbClr val="000000"/>
                </a:solidFill>
                <a:latin typeface="Open Sans Bold"/>
              </a:rPr>
              <a:t>Duurzaam ondernemen in de context van stad en wijk </a:t>
            </a:r>
          </a:p>
        </p:txBody>
      </p:sp>
      <p:sp>
        <p:nvSpPr>
          <p:cNvPr name="TextBox 4" id="4"/>
          <p:cNvSpPr txBox="true"/>
          <p:nvPr/>
        </p:nvSpPr>
        <p:spPr>
          <a:xfrm rot="0">
            <a:off x="1770840" y="1701800"/>
            <a:ext cx="14746320" cy="2454275"/>
          </a:xfrm>
          <a:prstGeom prst="rect">
            <a:avLst/>
          </a:prstGeom>
        </p:spPr>
        <p:txBody>
          <a:bodyPr anchor="t" rtlCol="false" tIns="0" lIns="0" bIns="0" rIns="0">
            <a:spAutoFit/>
          </a:bodyPr>
          <a:lstStyle/>
          <a:p>
            <a:pPr algn="ctr">
              <a:lnSpc>
                <a:spcPts val="4900"/>
              </a:lnSpc>
              <a:spcBef>
                <a:spcPct val="0"/>
              </a:spcBef>
            </a:pPr>
            <a:r>
              <a:rPr lang="en-US" sz="3500">
                <a:solidFill>
                  <a:srgbClr val="000000"/>
                </a:solidFill>
                <a:latin typeface="Open Sans"/>
              </a:rPr>
              <a:t>Duurzaam ondernemen betekent ondernemen met zorg voor medewerkers en/of vrijwilligers zodat zij zich thuis voelen, zich ontwikkelen en voor de langere termijn verbonden blijven aan je organisatie of onderneming. </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EFAA9C"/>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6360785" y="3543616"/>
            <a:ext cx="5566431" cy="5329758"/>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595481" y="3290480"/>
            <a:ext cx="5643052" cy="5836030"/>
          </a:xfrm>
          <a:prstGeom prst="rect">
            <a:avLst/>
          </a:prstGeom>
        </p:spPr>
      </p:pic>
      <p:sp>
        <p:nvSpPr>
          <p:cNvPr name="TextBox 4" id="4"/>
          <p:cNvSpPr txBox="true"/>
          <p:nvPr/>
        </p:nvSpPr>
        <p:spPr>
          <a:xfrm rot="0">
            <a:off x="0" y="409575"/>
            <a:ext cx="11027667" cy="1782412"/>
          </a:xfrm>
          <a:prstGeom prst="rect">
            <a:avLst/>
          </a:prstGeom>
        </p:spPr>
        <p:txBody>
          <a:bodyPr anchor="t" rtlCol="false" tIns="0" lIns="0" bIns="0" rIns="0">
            <a:spAutoFit/>
          </a:bodyPr>
          <a:lstStyle/>
          <a:p>
            <a:pPr algn="ctr">
              <a:lnSpc>
                <a:spcPts val="12960"/>
              </a:lnSpc>
            </a:pPr>
            <a:r>
              <a:rPr lang="en-US" sz="14400">
                <a:solidFill>
                  <a:srgbClr val="4B7982"/>
                </a:solidFill>
                <a:latin typeface="CS Gordon Serif"/>
              </a:rPr>
              <a:t>AGENDA</a:t>
            </a:r>
          </a:p>
        </p:txBody>
      </p:sp>
      <p:sp>
        <p:nvSpPr>
          <p:cNvPr name="TextBox 5" id="5"/>
          <p:cNvSpPr txBox="true"/>
          <p:nvPr/>
        </p:nvSpPr>
        <p:spPr>
          <a:xfrm rot="0">
            <a:off x="1427638" y="5389345"/>
            <a:ext cx="3978737" cy="1562100"/>
          </a:xfrm>
          <a:prstGeom prst="rect">
            <a:avLst/>
          </a:prstGeom>
        </p:spPr>
        <p:txBody>
          <a:bodyPr anchor="t" rtlCol="false" tIns="0" lIns="0" bIns="0" rIns="0">
            <a:spAutoFit/>
          </a:bodyPr>
          <a:lstStyle/>
          <a:p>
            <a:pPr algn="ctr">
              <a:lnSpc>
                <a:spcPts val="6299"/>
              </a:lnSpc>
            </a:pPr>
            <a:r>
              <a:rPr lang="en-US" sz="4500">
                <a:solidFill>
                  <a:srgbClr val="000000"/>
                </a:solidFill>
                <a:latin typeface="Open Sans"/>
              </a:rPr>
              <a:t>Terug- en vooruitblik</a:t>
            </a:r>
          </a:p>
        </p:txBody>
      </p:sp>
      <p:sp>
        <p:nvSpPr>
          <p:cNvPr name="TextBox 6" id="6"/>
          <p:cNvSpPr txBox="true"/>
          <p:nvPr/>
        </p:nvSpPr>
        <p:spPr>
          <a:xfrm rot="0">
            <a:off x="6715110" y="4589245"/>
            <a:ext cx="4857780" cy="3162300"/>
          </a:xfrm>
          <a:prstGeom prst="rect">
            <a:avLst/>
          </a:prstGeom>
        </p:spPr>
        <p:txBody>
          <a:bodyPr anchor="t" rtlCol="false" tIns="0" lIns="0" bIns="0" rIns="0">
            <a:spAutoFit/>
          </a:bodyPr>
          <a:lstStyle/>
          <a:p>
            <a:pPr algn="ctr">
              <a:lnSpc>
                <a:spcPts val="6299"/>
              </a:lnSpc>
            </a:pPr>
            <a:r>
              <a:rPr lang="en-US" sz="4500">
                <a:solidFill>
                  <a:srgbClr val="000000"/>
                </a:solidFill>
                <a:latin typeface="Open Sans"/>
              </a:rPr>
              <a:t>Verzorgingsstaat vs. participatiesamenleving</a:t>
            </a:r>
          </a:p>
        </p:txBody>
      </p:sp>
      <p:pic>
        <p:nvPicPr>
          <p:cNvPr name="Picture 7" id="7"/>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2051040" y="3543616"/>
            <a:ext cx="5566431" cy="5329758"/>
          </a:xfrm>
          <a:prstGeom prst="rect">
            <a:avLst/>
          </a:prstGeom>
        </p:spPr>
      </p:pic>
      <p:sp>
        <p:nvSpPr>
          <p:cNvPr name="TextBox 8" id="8"/>
          <p:cNvSpPr txBox="true"/>
          <p:nvPr/>
        </p:nvSpPr>
        <p:spPr>
          <a:xfrm rot="0">
            <a:off x="12844887" y="5389345"/>
            <a:ext cx="3978737" cy="1562100"/>
          </a:xfrm>
          <a:prstGeom prst="rect">
            <a:avLst/>
          </a:prstGeom>
        </p:spPr>
        <p:txBody>
          <a:bodyPr anchor="t" rtlCol="false" tIns="0" lIns="0" bIns="0" rIns="0">
            <a:spAutoFit/>
          </a:bodyPr>
          <a:lstStyle/>
          <a:p>
            <a:pPr algn="ctr">
              <a:lnSpc>
                <a:spcPts val="6299"/>
              </a:lnSpc>
            </a:pPr>
            <a:r>
              <a:rPr lang="en-US" sz="4500">
                <a:solidFill>
                  <a:srgbClr val="000000"/>
                </a:solidFill>
                <a:latin typeface="Open Sans"/>
              </a:rPr>
              <a:t>Sociaal ondernemen</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FF7F2"/>
        </a:solidFill>
      </p:bgPr>
    </p:bg>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3657600" y="2057400"/>
            <a:ext cx="10972800" cy="6172199"/>
          </a:xfrm>
          <a:prstGeom prst="rect">
            <a:avLst/>
          </a:prstGeom>
        </p:spPr>
      </p:pic>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FFF7F2"/>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9201" t="21508" r="19336" b="7878"/>
          <a:stretch>
            <a:fillRect/>
          </a:stretch>
        </p:blipFill>
        <p:spPr>
          <a:xfrm flipH="false" flipV="false" rot="0">
            <a:off x="3002945" y="461309"/>
            <a:ext cx="15285055" cy="9878097"/>
          </a:xfrm>
          <a:prstGeom prst="rect">
            <a:avLst/>
          </a:prstGeom>
        </p:spPr>
      </p:pic>
      <p:sp>
        <p:nvSpPr>
          <p:cNvPr name="TextBox 3" id="3"/>
          <p:cNvSpPr txBox="true"/>
          <p:nvPr/>
        </p:nvSpPr>
        <p:spPr>
          <a:xfrm rot="0">
            <a:off x="147528" y="405130"/>
            <a:ext cx="2855416" cy="1180465"/>
          </a:xfrm>
          <a:prstGeom prst="rect">
            <a:avLst/>
          </a:prstGeom>
        </p:spPr>
        <p:txBody>
          <a:bodyPr anchor="t" rtlCol="false" tIns="0" lIns="0" bIns="0" rIns="0">
            <a:spAutoFit/>
          </a:bodyPr>
          <a:lstStyle/>
          <a:p>
            <a:pPr algn="ctr">
              <a:lnSpc>
                <a:spcPts val="4759"/>
              </a:lnSpc>
            </a:pPr>
            <a:r>
              <a:rPr lang="en-US" sz="3399">
                <a:solidFill>
                  <a:srgbClr val="000000"/>
                </a:solidFill>
                <a:latin typeface="Open Sans Extra Bold"/>
              </a:rPr>
              <a:t>Sociaal </a:t>
            </a:r>
          </a:p>
          <a:p>
            <a:pPr algn="ctr">
              <a:lnSpc>
                <a:spcPts val="4759"/>
              </a:lnSpc>
            </a:pPr>
            <a:r>
              <a:rPr lang="en-US" sz="3399">
                <a:solidFill>
                  <a:srgbClr val="000000"/>
                </a:solidFill>
                <a:latin typeface="Open Sans Extra Bold"/>
              </a:rPr>
              <a:t>ondernemen</a:t>
            </a:r>
          </a:p>
        </p:txBody>
      </p:sp>
    </p:spTree>
  </p:cSld>
  <p:clrMapOvr>
    <a:masterClrMapping/>
  </p:clrMapOvr>
</p:sld>
</file>

<file path=ppt/slides/slide22.xml><?xml version="1.0" encoding="utf-8"?>
<p:sld xmlns:p="http://schemas.openxmlformats.org/presentationml/2006/main" xmlns:a="http://schemas.openxmlformats.org/drawingml/2006/main">
  <p:cSld>
    <p:bg>
      <p:bgPr>
        <a:solidFill>
          <a:srgbClr val="FFF7F2"/>
        </a:solidFill>
      </p:bgPr>
    </p:bg>
    <p:spTree>
      <p:nvGrpSpPr>
        <p:cNvPr id="1" name=""/>
        <p:cNvGrpSpPr/>
        <p:nvPr/>
      </p:nvGrpSpPr>
      <p:grpSpPr>
        <a:xfrm>
          <a:off x="0" y="0"/>
          <a:ext cx="0" cy="0"/>
          <a:chOff x="0" y="0"/>
          <a:chExt cx="0" cy="0"/>
        </a:xfrm>
      </p:grpSpPr>
      <p:sp>
        <p:nvSpPr>
          <p:cNvPr name="TextBox 2" id="2"/>
          <p:cNvSpPr txBox="true"/>
          <p:nvPr/>
        </p:nvSpPr>
        <p:spPr>
          <a:xfrm rot="0">
            <a:off x="1028700" y="1314450"/>
            <a:ext cx="16230600" cy="1228724"/>
          </a:xfrm>
          <a:prstGeom prst="rect">
            <a:avLst/>
          </a:prstGeom>
        </p:spPr>
        <p:txBody>
          <a:bodyPr anchor="t" rtlCol="false" tIns="0" lIns="0" bIns="0" rIns="0">
            <a:spAutoFit/>
          </a:bodyPr>
          <a:lstStyle/>
          <a:p>
            <a:pPr algn="ctr">
              <a:lnSpc>
                <a:spcPts val="8999"/>
              </a:lnSpc>
            </a:pPr>
            <a:r>
              <a:rPr lang="en-US" sz="9999">
                <a:solidFill>
                  <a:srgbClr val="4B7982"/>
                </a:solidFill>
                <a:latin typeface="CS Gordon Serif"/>
              </a:rPr>
              <a:t>THUIS OPDRACHT;</a:t>
            </a:r>
          </a:p>
        </p:txBody>
      </p:sp>
      <p:sp>
        <p:nvSpPr>
          <p:cNvPr name="TextBox 3" id="3"/>
          <p:cNvSpPr txBox="true"/>
          <p:nvPr/>
        </p:nvSpPr>
        <p:spPr>
          <a:xfrm rot="0">
            <a:off x="1028700" y="4256405"/>
            <a:ext cx="16230600" cy="2734945"/>
          </a:xfrm>
          <a:prstGeom prst="rect">
            <a:avLst/>
          </a:prstGeom>
        </p:spPr>
        <p:txBody>
          <a:bodyPr anchor="t" rtlCol="false" tIns="0" lIns="0" bIns="0" rIns="0">
            <a:spAutoFit/>
          </a:bodyPr>
          <a:lstStyle/>
          <a:p>
            <a:pPr algn="ctr">
              <a:lnSpc>
                <a:spcPts val="7279"/>
              </a:lnSpc>
            </a:pPr>
            <a:r>
              <a:rPr lang="en-US" sz="5199">
                <a:solidFill>
                  <a:srgbClr val="000000"/>
                </a:solidFill>
                <a:latin typeface="Open Sans"/>
              </a:rPr>
              <a:t>Kies één van de filmpjes en beantwoord hierbij de vraag/vragen. Volgende week bespreken we deze antwoorden gezamenlijk!</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FF7F2"/>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0" b="0"/>
          <a:stretch>
            <a:fillRect/>
          </a:stretch>
        </p:blipFill>
        <p:spPr>
          <a:xfrm flipH="false" flipV="false" rot="0">
            <a:off x="1028700" y="1667084"/>
            <a:ext cx="16230600" cy="3976497"/>
          </a:xfrm>
          <a:prstGeom prst="rect">
            <a:avLst/>
          </a:prstGeom>
        </p:spPr>
      </p:pic>
      <p:sp>
        <p:nvSpPr>
          <p:cNvPr name="TextBox 3" id="3"/>
          <p:cNvSpPr txBox="true"/>
          <p:nvPr/>
        </p:nvSpPr>
        <p:spPr>
          <a:xfrm rot="0">
            <a:off x="1401508" y="6158977"/>
            <a:ext cx="15484983" cy="649630"/>
          </a:xfrm>
          <a:prstGeom prst="rect">
            <a:avLst/>
          </a:prstGeom>
        </p:spPr>
        <p:txBody>
          <a:bodyPr anchor="t" rtlCol="false" tIns="0" lIns="0" bIns="0" rIns="0">
            <a:spAutoFit/>
          </a:bodyPr>
          <a:lstStyle/>
          <a:p>
            <a:pPr algn="ctr">
              <a:lnSpc>
                <a:spcPts val="4770"/>
              </a:lnSpc>
            </a:pPr>
            <a:r>
              <a:rPr lang="en-US" sz="5300">
                <a:solidFill>
                  <a:srgbClr val="4B7982"/>
                </a:solidFill>
                <a:latin typeface="CS Gordon Serif"/>
              </a:rPr>
              <a:t>EN TOT VOGLENDE WEEK!</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EFAA9C"/>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6360785" y="3543616"/>
            <a:ext cx="5566431" cy="5329758"/>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595481" y="3290480"/>
            <a:ext cx="5643052" cy="5836030"/>
          </a:xfrm>
          <a:prstGeom prst="rect">
            <a:avLst/>
          </a:prstGeom>
        </p:spPr>
      </p:pic>
      <p:sp>
        <p:nvSpPr>
          <p:cNvPr name="TextBox 4" id="4"/>
          <p:cNvSpPr txBox="true"/>
          <p:nvPr/>
        </p:nvSpPr>
        <p:spPr>
          <a:xfrm rot="0">
            <a:off x="0" y="409575"/>
            <a:ext cx="11027667" cy="1782412"/>
          </a:xfrm>
          <a:prstGeom prst="rect">
            <a:avLst/>
          </a:prstGeom>
        </p:spPr>
        <p:txBody>
          <a:bodyPr anchor="t" rtlCol="false" tIns="0" lIns="0" bIns="0" rIns="0">
            <a:spAutoFit/>
          </a:bodyPr>
          <a:lstStyle/>
          <a:p>
            <a:pPr algn="ctr">
              <a:lnSpc>
                <a:spcPts val="12960"/>
              </a:lnSpc>
            </a:pPr>
            <a:r>
              <a:rPr lang="en-US" sz="14400">
                <a:solidFill>
                  <a:srgbClr val="4B7982"/>
                </a:solidFill>
                <a:latin typeface="CS Gordon Serif"/>
              </a:rPr>
              <a:t>AGENDA</a:t>
            </a:r>
          </a:p>
        </p:txBody>
      </p:sp>
      <p:sp>
        <p:nvSpPr>
          <p:cNvPr name="TextBox 5" id="5"/>
          <p:cNvSpPr txBox="true"/>
          <p:nvPr/>
        </p:nvSpPr>
        <p:spPr>
          <a:xfrm rot="0">
            <a:off x="1427638" y="5389345"/>
            <a:ext cx="3978737" cy="1562100"/>
          </a:xfrm>
          <a:prstGeom prst="rect">
            <a:avLst/>
          </a:prstGeom>
        </p:spPr>
        <p:txBody>
          <a:bodyPr anchor="t" rtlCol="false" tIns="0" lIns="0" bIns="0" rIns="0">
            <a:spAutoFit/>
          </a:bodyPr>
          <a:lstStyle/>
          <a:p>
            <a:pPr algn="ctr">
              <a:lnSpc>
                <a:spcPts val="6299"/>
              </a:lnSpc>
            </a:pPr>
            <a:r>
              <a:rPr lang="en-US" sz="4500">
                <a:solidFill>
                  <a:srgbClr val="000000"/>
                </a:solidFill>
                <a:latin typeface="Open Sans"/>
              </a:rPr>
              <a:t>Terug- en vooruitblik</a:t>
            </a:r>
          </a:p>
        </p:txBody>
      </p:sp>
      <p:sp>
        <p:nvSpPr>
          <p:cNvPr name="TextBox 6" id="6"/>
          <p:cNvSpPr txBox="true"/>
          <p:nvPr/>
        </p:nvSpPr>
        <p:spPr>
          <a:xfrm rot="0">
            <a:off x="6715110" y="4589245"/>
            <a:ext cx="4857780" cy="3162300"/>
          </a:xfrm>
          <a:prstGeom prst="rect">
            <a:avLst/>
          </a:prstGeom>
        </p:spPr>
        <p:txBody>
          <a:bodyPr anchor="t" rtlCol="false" tIns="0" lIns="0" bIns="0" rIns="0">
            <a:spAutoFit/>
          </a:bodyPr>
          <a:lstStyle/>
          <a:p>
            <a:pPr algn="ctr">
              <a:lnSpc>
                <a:spcPts val="6299"/>
              </a:lnSpc>
            </a:pPr>
            <a:r>
              <a:rPr lang="en-US" sz="4500">
                <a:solidFill>
                  <a:srgbClr val="000000"/>
                </a:solidFill>
                <a:latin typeface="Open Sans"/>
              </a:rPr>
              <a:t>Verzorgingsstaat vs. participatiesamenleving</a:t>
            </a:r>
          </a:p>
        </p:txBody>
      </p:sp>
      <p:pic>
        <p:nvPicPr>
          <p:cNvPr name="Picture 7" id="7"/>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2051040" y="3543616"/>
            <a:ext cx="5566431" cy="5329758"/>
          </a:xfrm>
          <a:prstGeom prst="rect">
            <a:avLst/>
          </a:prstGeom>
        </p:spPr>
      </p:pic>
      <p:sp>
        <p:nvSpPr>
          <p:cNvPr name="TextBox 8" id="8"/>
          <p:cNvSpPr txBox="true"/>
          <p:nvPr/>
        </p:nvSpPr>
        <p:spPr>
          <a:xfrm rot="0">
            <a:off x="12844887" y="5389345"/>
            <a:ext cx="3978737" cy="1562100"/>
          </a:xfrm>
          <a:prstGeom prst="rect">
            <a:avLst/>
          </a:prstGeom>
        </p:spPr>
        <p:txBody>
          <a:bodyPr anchor="t" rtlCol="false" tIns="0" lIns="0" bIns="0" rIns="0">
            <a:spAutoFit/>
          </a:bodyPr>
          <a:lstStyle/>
          <a:p>
            <a:pPr algn="ctr">
              <a:lnSpc>
                <a:spcPts val="6299"/>
              </a:lnSpc>
            </a:pPr>
            <a:r>
              <a:rPr lang="en-US" sz="4500">
                <a:solidFill>
                  <a:srgbClr val="000000"/>
                </a:solidFill>
                <a:latin typeface="Open Sans"/>
              </a:rPr>
              <a:t>Sociaal ondernemen</a:t>
            </a:r>
          </a:p>
        </p:txBody>
      </p:sp>
    </p:spTree>
  </p:cSld>
  <p:clrMapOvr>
    <a:masterClrMapping/>
  </p:clrMapOvr>
</p:sld>
</file>

<file path=ppt/slides/slide4.xml><?xml version="1.0" encoding="utf-8"?>
<p:sld xmlns:p="http://schemas.openxmlformats.org/presentationml/2006/main" xmlns:a="http://schemas.openxmlformats.org/drawingml/2006/main">
  <p:cSld>
    <p:bg>
      <p:bgPr>
        <a:solidFill>
          <a:srgbClr val="FFF7F2"/>
        </a:solidFill>
      </p:bgPr>
    </p:bg>
    <p:spTree>
      <p:nvGrpSpPr>
        <p:cNvPr id="1" name=""/>
        <p:cNvGrpSpPr/>
        <p:nvPr/>
      </p:nvGrpSpPr>
      <p:grpSpPr>
        <a:xfrm>
          <a:off x="0" y="0"/>
          <a:ext cx="0" cy="0"/>
          <a:chOff x="0" y="0"/>
          <a:chExt cx="0" cy="0"/>
        </a:xfrm>
      </p:grpSpPr>
      <p:sp>
        <p:nvSpPr>
          <p:cNvPr name="TextBox 2" id="2"/>
          <p:cNvSpPr txBox="true"/>
          <p:nvPr/>
        </p:nvSpPr>
        <p:spPr>
          <a:xfrm rot="0">
            <a:off x="1028700" y="2405063"/>
            <a:ext cx="16230600" cy="5762624"/>
          </a:xfrm>
          <a:prstGeom prst="rect">
            <a:avLst/>
          </a:prstGeom>
        </p:spPr>
        <p:txBody>
          <a:bodyPr anchor="t" rtlCol="false" tIns="0" lIns="0" bIns="0" rIns="0">
            <a:spAutoFit/>
          </a:bodyPr>
          <a:lstStyle/>
          <a:p>
            <a:pPr algn="ctr">
              <a:lnSpc>
                <a:spcPts val="8999"/>
              </a:lnSpc>
            </a:pPr>
            <a:r>
              <a:rPr lang="en-US" sz="9999">
                <a:solidFill>
                  <a:srgbClr val="4B7982"/>
                </a:solidFill>
                <a:latin typeface="CS Gordon Serif"/>
              </a:rPr>
              <a:t>HOE VONDEN</a:t>
            </a:r>
          </a:p>
          <a:p>
            <a:pPr algn="ctr">
              <a:lnSpc>
                <a:spcPts val="8999"/>
              </a:lnSpc>
            </a:pPr>
          </a:p>
          <a:p>
            <a:pPr algn="ctr">
              <a:lnSpc>
                <a:spcPts val="8999"/>
              </a:lnSpc>
            </a:pPr>
            <a:r>
              <a:rPr lang="en-US" sz="9999">
                <a:solidFill>
                  <a:srgbClr val="4B7982"/>
                </a:solidFill>
                <a:latin typeface="CS Gordon Serif"/>
              </a:rPr>
              <a:t> JULLIE DE</a:t>
            </a:r>
          </a:p>
          <a:p>
            <a:pPr algn="ctr">
              <a:lnSpc>
                <a:spcPts val="8999"/>
              </a:lnSpc>
            </a:pPr>
          </a:p>
          <a:p>
            <a:pPr algn="ctr">
              <a:lnSpc>
                <a:spcPts val="8999"/>
              </a:lnSpc>
            </a:pPr>
            <a:r>
              <a:rPr lang="en-US" sz="9999">
                <a:solidFill>
                  <a:srgbClr val="4B7982"/>
                </a:solidFill>
                <a:latin typeface="CS Gordon Serif"/>
              </a:rPr>
              <a:t> TOETS?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FF7F2"/>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3974975" y="5767851"/>
            <a:ext cx="4161618" cy="4114800"/>
          </a:xfrm>
          <a:prstGeom prst="rect">
            <a:avLst/>
          </a:prstGeom>
        </p:spPr>
      </p:pic>
      <p:sp>
        <p:nvSpPr>
          <p:cNvPr name="TextBox 3" id="3"/>
          <p:cNvSpPr txBox="true"/>
          <p:nvPr/>
        </p:nvSpPr>
        <p:spPr>
          <a:xfrm rot="0">
            <a:off x="1028700" y="1247775"/>
            <a:ext cx="16230600" cy="923925"/>
          </a:xfrm>
          <a:prstGeom prst="rect">
            <a:avLst/>
          </a:prstGeom>
        </p:spPr>
        <p:txBody>
          <a:bodyPr anchor="t" rtlCol="false" tIns="0" lIns="0" bIns="0" rIns="0">
            <a:spAutoFit/>
          </a:bodyPr>
          <a:lstStyle/>
          <a:p>
            <a:pPr algn="ctr">
              <a:lnSpc>
                <a:spcPts val="6750"/>
              </a:lnSpc>
            </a:pPr>
            <a:r>
              <a:rPr lang="en-US" sz="7500">
                <a:solidFill>
                  <a:srgbClr val="4B7982"/>
                </a:solidFill>
                <a:latin typeface="CS Gordon Serif"/>
              </a:rPr>
              <a:t>LEERVOORKEURTEST</a:t>
            </a:r>
          </a:p>
        </p:txBody>
      </p:sp>
      <p:sp>
        <p:nvSpPr>
          <p:cNvPr name="TextBox 4" id="4"/>
          <p:cNvSpPr txBox="true"/>
          <p:nvPr/>
        </p:nvSpPr>
        <p:spPr>
          <a:xfrm rot="0">
            <a:off x="1537835" y="2814521"/>
            <a:ext cx="14233709" cy="3658870"/>
          </a:xfrm>
          <a:prstGeom prst="rect">
            <a:avLst/>
          </a:prstGeom>
        </p:spPr>
        <p:txBody>
          <a:bodyPr anchor="t" rtlCol="false" tIns="0" lIns="0" bIns="0" rIns="0">
            <a:spAutoFit/>
          </a:bodyPr>
          <a:lstStyle/>
          <a:p>
            <a:pPr marL="1122679" indent="-561340" lvl="1">
              <a:lnSpc>
                <a:spcPts val="7279"/>
              </a:lnSpc>
              <a:buFont typeface="Arial"/>
              <a:buChar char="•"/>
            </a:pPr>
            <a:r>
              <a:rPr lang="en-US" sz="5199">
                <a:solidFill>
                  <a:srgbClr val="4B7982"/>
                </a:solidFill>
                <a:latin typeface="Open Sans"/>
              </a:rPr>
              <a:t>Zoeken naar aansluiting bij jullie leerstijlen</a:t>
            </a:r>
          </a:p>
          <a:p>
            <a:pPr marL="1122679" indent="-561340" lvl="1">
              <a:lnSpc>
                <a:spcPts val="7279"/>
              </a:lnSpc>
              <a:buFont typeface="Arial"/>
              <a:buChar char="•"/>
            </a:pPr>
            <a:r>
              <a:rPr lang="en-US" sz="5199">
                <a:solidFill>
                  <a:srgbClr val="4B7982"/>
                </a:solidFill>
                <a:latin typeface="Open Sans"/>
              </a:rPr>
              <a:t>Vul het blaadje in wat voor je ligt</a:t>
            </a:r>
          </a:p>
          <a:p>
            <a:pPr marL="1122679" indent="-561340" lvl="1">
              <a:lnSpc>
                <a:spcPts val="7279"/>
              </a:lnSpc>
              <a:buFont typeface="Arial"/>
              <a:buChar char="•"/>
            </a:pPr>
            <a:r>
              <a:rPr lang="en-US" sz="5199">
                <a:solidFill>
                  <a:srgbClr val="4B7982"/>
                </a:solidFill>
                <a:latin typeface="Open Sans"/>
              </a:rPr>
              <a:t>Vanaf volgende week zal ik rekening hiermee houden!</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FF7F2"/>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0" b="0"/>
          <a:stretch>
            <a:fillRect/>
          </a:stretch>
        </p:blipFill>
        <p:spPr>
          <a:xfrm flipH="false" flipV="false" rot="0">
            <a:off x="0" y="698893"/>
            <a:ext cx="18288000" cy="8889214"/>
          </a:xfrm>
          <a:prstGeom prst="rect">
            <a:avLst/>
          </a:prstGeom>
        </p:spPr>
      </p:pic>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EFAA9C"/>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6360785" y="3543616"/>
            <a:ext cx="5566431" cy="5329758"/>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595481" y="3290480"/>
            <a:ext cx="5643052" cy="5836030"/>
          </a:xfrm>
          <a:prstGeom prst="rect">
            <a:avLst/>
          </a:prstGeom>
        </p:spPr>
      </p:pic>
      <p:sp>
        <p:nvSpPr>
          <p:cNvPr name="TextBox 4" id="4"/>
          <p:cNvSpPr txBox="true"/>
          <p:nvPr/>
        </p:nvSpPr>
        <p:spPr>
          <a:xfrm rot="0">
            <a:off x="0" y="409575"/>
            <a:ext cx="11027667" cy="1782412"/>
          </a:xfrm>
          <a:prstGeom prst="rect">
            <a:avLst/>
          </a:prstGeom>
        </p:spPr>
        <p:txBody>
          <a:bodyPr anchor="t" rtlCol="false" tIns="0" lIns="0" bIns="0" rIns="0">
            <a:spAutoFit/>
          </a:bodyPr>
          <a:lstStyle/>
          <a:p>
            <a:pPr algn="ctr">
              <a:lnSpc>
                <a:spcPts val="12960"/>
              </a:lnSpc>
            </a:pPr>
            <a:r>
              <a:rPr lang="en-US" sz="14400">
                <a:solidFill>
                  <a:srgbClr val="4B7982"/>
                </a:solidFill>
                <a:latin typeface="CS Gordon Serif"/>
              </a:rPr>
              <a:t>AGENDA</a:t>
            </a:r>
          </a:p>
        </p:txBody>
      </p:sp>
      <p:sp>
        <p:nvSpPr>
          <p:cNvPr name="TextBox 5" id="5"/>
          <p:cNvSpPr txBox="true"/>
          <p:nvPr/>
        </p:nvSpPr>
        <p:spPr>
          <a:xfrm rot="0">
            <a:off x="1427638" y="5389345"/>
            <a:ext cx="3978737" cy="1562100"/>
          </a:xfrm>
          <a:prstGeom prst="rect">
            <a:avLst/>
          </a:prstGeom>
        </p:spPr>
        <p:txBody>
          <a:bodyPr anchor="t" rtlCol="false" tIns="0" lIns="0" bIns="0" rIns="0">
            <a:spAutoFit/>
          </a:bodyPr>
          <a:lstStyle/>
          <a:p>
            <a:pPr algn="ctr">
              <a:lnSpc>
                <a:spcPts val="6299"/>
              </a:lnSpc>
            </a:pPr>
            <a:r>
              <a:rPr lang="en-US" sz="4500">
                <a:solidFill>
                  <a:srgbClr val="000000"/>
                </a:solidFill>
                <a:latin typeface="Open Sans"/>
              </a:rPr>
              <a:t>Terug- en vooruitblik</a:t>
            </a:r>
          </a:p>
        </p:txBody>
      </p:sp>
      <p:sp>
        <p:nvSpPr>
          <p:cNvPr name="TextBox 6" id="6"/>
          <p:cNvSpPr txBox="true"/>
          <p:nvPr/>
        </p:nvSpPr>
        <p:spPr>
          <a:xfrm rot="0">
            <a:off x="6715110" y="4589245"/>
            <a:ext cx="4857780" cy="3162300"/>
          </a:xfrm>
          <a:prstGeom prst="rect">
            <a:avLst/>
          </a:prstGeom>
        </p:spPr>
        <p:txBody>
          <a:bodyPr anchor="t" rtlCol="false" tIns="0" lIns="0" bIns="0" rIns="0">
            <a:spAutoFit/>
          </a:bodyPr>
          <a:lstStyle/>
          <a:p>
            <a:pPr algn="ctr">
              <a:lnSpc>
                <a:spcPts val="6299"/>
              </a:lnSpc>
            </a:pPr>
            <a:r>
              <a:rPr lang="en-US" sz="4500">
                <a:solidFill>
                  <a:srgbClr val="000000"/>
                </a:solidFill>
                <a:latin typeface="Open Sans"/>
              </a:rPr>
              <a:t>Verzorgingsstaat vs. participatiesamenleving</a:t>
            </a:r>
          </a:p>
        </p:txBody>
      </p:sp>
      <p:pic>
        <p:nvPicPr>
          <p:cNvPr name="Picture 7" id="7"/>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2051040" y="3543616"/>
            <a:ext cx="5566431" cy="5329758"/>
          </a:xfrm>
          <a:prstGeom prst="rect">
            <a:avLst/>
          </a:prstGeom>
        </p:spPr>
      </p:pic>
      <p:sp>
        <p:nvSpPr>
          <p:cNvPr name="TextBox 8" id="8"/>
          <p:cNvSpPr txBox="true"/>
          <p:nvPr/>
        </p:nvSpPr>
        <p:spPr>
          <a:xfrm rot="0">
            <a:off x="12844887" y="5389345"/>
            <a:ext cx="3978737" cy="1562100"/>
          </a:xfrm>
          <a:prstGeom prst="rect">
            <a:avLst/>
          </a:prstGeom>
        </p:spPr>
        <p:txBody>
          <a:bodyPr anchor="t" rtlCol="false" tIns="0" lIns="0" bIns="0" rIns="0">
            <a:spAutoFit/>
          </a:bodyPr>
          <a:lstStyle/>
          <a:p>
            <a:pPr algn="ctr">
              <a:lnSpc>
                <a:spcPts val="6299"/>
              </a:lnSpc>
            </a:pPr>
            <a:r>
              <a:rPr lang="en-US" sz="4500">
                <a:solidFill>
                  <a:srgbClr val="000000"/>
                </a:solidFill>
                <a:latin typeface="Open Sans"/>
              </a:rPr>
              <a:t>Sociaal ondernemen</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EFAA9C"/>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6360785" y="3543616"/>
            <a:ext cx="5566431" cy="5329758"/>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595481" y="3290480"/>
            <a:ext cx="5643052" cy="5836030"/>
          </a:xfrm>
          <a:prstGeom prst="rect">
            <a:avLst/>
          </a:prstGeom>
        </p:spPr>
      </p:pic>
      <p:sp>
        <p:nvSpPr>
          <p:cNvPr name="TextBox 4" id="4"/>
          <p:cNvSpPr txBox="true"/>
          <p:nvPr/>
        </p:nvSpPr>
        <p:spPr>
          <a:xfrm rot="0">
            <a:off x="0" y="409575"/>
            <a:ext cx="11027667" cy="1782412"/>
          </a:xfrm>
          <a:prstGeom prst="rect">
            <a:avLst/>
          </a:prstGeom>
        </p:spPr>
        <p:txBody>
          <a:bodyPr anchor="t" rtlCol="false" tIns="0" lIns="0" bIns="0" rIns="0">
            <a:spAutoFit/>
          </a:bodyPr>
          <a:lstStyle/>
          <a:p>
            <a:pPr algn="ctr">
              <a:lnSpc>
                <a:spcPts val="12960"/>
              </a:lnSpc>
            </a:pPr>
            <a:r>
              <a:rPr lang="en-US" sz="14400">
                <a:solidFill>
                  <a:srgbClr val="4B7982"/>
                </a:solidFill>
                <a:latin typeface="CS Gordon Serif"/>
              </a:rPr>
              <a:t>AGENDA</a:t>
            </a:r>
          </a:p>
        </p:txBody>
      </p:sp>
      <p:sp>
        <p:nvSpPr>
          <p:cNvPr name="TextBox 5" id="5"/>
          <p:cNvSpPr txBox="true"/>
          <p:nvPr/>
        </p:nvSpPr>
        <p:spPr>
          <a:xfrm rot="0">
            <a:off x="1427638" y="5389345"/>
            <a:ext cx="3978737" cy="1562100"/>
          </a:xfrm>
          <a:prstGeom prst="rect">
            <a:avLst/>
          </a:prstGeom>
        </p:spPr>
        <p:txBody>
          <a:bodyPr anchor="t" rtlCol="false" tIns="0" lIns="0" bIns="0" rIns="0">
            <a:spAutoFit/>
          </a:bodyPr>
          <a:lstStyle/>
          <a:p>
            <a:pPr algn="ctr">
              <a:lnSpc>
                <a:spcPts val="6299"/>
              </a:lnSpc>
            </a:pPr>
            <a:r>
              <a:rPr lang="en-US" sz="4500">
                <a:solidFill>
                  <a:srgbClr val="000000"/>
                </a:solidFill>
                <a:latin typeface="Open Sans"/>
              </a:rPr>
              <a:t>Terug- en vooruitblik</a:t>
            </a:r>
          </a:p>
        </p:txBody>
      </p:sp>
      <p:sp>
        <p:nvSpPr>
          <p:cNvPr name="TextBox 6" id="6"/>
          <p:cNvSpPr txBox="true"/>
          <p:nvPr/>
        </p:nvSpPr>
        <p:spPr>
          <a:xfrm rot="0">
            <a:off x="6715110" y="4589245"/>
            <a:ext cx="4857780" cy="3162300"/>
          </a:xfrm>
          <a:prstGeom prst="rect">
            <a:avLst/>
          </a:prstGeom>
        </p:spPr>
        <p:txBody>
          <a:bodyPr anchor="t" rtlCol="false" tIns="0" lIns="0" bIns="0" rIns="0">
            <a:spAutoFit/>
          </a:bodyPr>
          <a:lstStyle/>
          <a:p>
            <a:pPr algn="ctr">
              <a:lnSpc>
                <a:spcPts val="6299"/>
              </a:lnSpc>
            </a:pPr>
            <a:r>
              <a:rPr lang="en-US" sz="4500">
                <a:solidFill>
                  <a:srgbClr val="000000"/>
                </a:solidFill>
                <a:latin typeface="Open Sans"/>
              </a:rPr>
              <a:t>Verzorgingsstaat vs. participatiesamenleving</a:t>
            </a:r>
          </a:p>
        </p:txBody>
      </p:sp>
      <p:pic>
        <p:nvPicPr>
          <p:cNvPr name="Picture 7" id="7"/>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12051040" y="3543616"/>
            <a:ext cx="5566431" cy="5329758"/>
          </a:xfrm>
          <a:prstGeom prst="rect">
            <a:avLst/>
          </a:prstGeom>
        </p:spPr>
      </p:pic>
      <p:sp>
        <p:nvSpPr>
          <p:cNvPr name="TextBox 8" id="8"/>
          <p:cNvSpPr txBox="true"/>
          <p:nvPr/>
        </p:nvSpPr>
        <p:spPr>
          <a:xfrm rot="0">
            <a:off x="12844887" y="5389345"/>
            <a:ext cx="3978737" cy="1562100"/>
          </a:xfrm>
          <a:prstGeom prst="rect">
            <a:avLst/>
          </a:prstGeom>
        </p:spPr>
        <p:txBody>
          <a:bodyPr anchor="t" rtlCol="false" tIns="0" lIns="0" bIns="0" rIns="0">
            <a:spAutoFit/>
          </a:bodyPr>
          <a:lstStyle/>
          <a:p>
            <a:pPr algn="ctr">
              <a:lnSpc>
                <a:spcPts val="6299"/>
              </a:lnSpc>
            </a:pPr>
            <a:r>
              <a:rPr lang="en-US" sz="4500">
                <a:solidFill>
                  <a:srgbClr val="000000"/>
                </a:solidFill>
                <a:latin typeface="Open Sans"/>
              </a:rPr>
              <a:t>Sociaal ondernemen</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FF7F2"/>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0" b="0"/>
          <a:stretch>
            <a:fillRect/>
          </a:stretch>
        </p:blipFill>
        <p:spPr>
          <a:xfrm flipH="false" flipV="false" rot="0">
            <a:off x="6057737" y="1028700"/>
            <a:ext cx="6172526" cy="2345560"/>
          </a:xfrm>
          <a:prstGeom prst="rect">
            <a:avLst/>
          </a:prstGeom>
        </p:spPr>
      </p:pic>
      <p:sp>
        <p:nvSpPr>
          <p:cNvPr name="TextBox 3" id="3"/>
          <p:cNvSpPr txBox="true"/>
          <p:nvPr/>
        </p:nvSpPr>
        <p:spPr>
          <a:xfrm rot="0">
            <a:off x="732929" y="5048250"/>
            <a:ext cx="16822143" cy="887095"/>
          </a:xfrm>
          <a:prstGeom prst="rect">
            <a:avLst/>
          </a:prstGeom>
        </p:spPr>
        <p:txBody>
          <a:bodyPr anchor="t" rtlCol="false" tIns="0" lIns="0" bIns="0" rIns="0">
            <a:spAutoFit/>
          </a:bodyPr>
          <a:lstStyle/>
          <a:p>
            <a:pPr algn="ctr">
              <a:lnSpc>
                <a:spcPts val="7279"/>
              </a:lnSpc>
            </a:pPr>
            <a:r>
              <a:rPr lang="en-US" sz="5199">
                <a:solidFill>
                  <a:srgbClr val="000000"/>
                </a:solidFill>
                <a:latin typeface="Open Sans"/>
              </a:rPr>
              <a:t>Van verzorgingsstaat naar een participatiesamenleving</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8E09137C68A74EA55321485504F917" ma:contentTypeVersion="17" ma:contentTypeDescription="Een nieuw document maken." ma:contentTypeScope="" ma:versionID="0f68ed45c25507020046cd58e7081853">
  <xsd:schema xmlns:xsd="http://www.w3.org/2001/XMLSchema" xmlns:xs="http://www.w3.org/2001/XMLSchema" xmlns:p="http://schemas.microsoft.com/office/2006/metadata/properties" xmlns:ns2="2c4f0c93-2979-4f27-aab2-70de95932352" xmlns:ns3="c6f82ce1-f6df-49a5-8b49-cf8409a27aa4" targetNamespace="http://schemas.microsoft.com/office/2006/metadata/properties" ma:root="true" ma:fieldsID="ed2a775c62b2ef6a30ca6d924b06821c" ns2:_="" ns3:_="">
    <xsd:import namespace="2c4f0c93-2979-4f27-aab2-70de95932352"/>
    <xsd:import namespace="c6f82ce1-f6df-49a5-8b49-cf8409a27aa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4f0c93-2979-4f27-aab2-70de95932352" elementFormDefault="qualified">
    <xsd:import namespace="http://schemas.microsoft.com/office/2006/documentManagement/types"/>
    <xsd:import namespace="http://schemas.microsoft.com/office/infopath/2007/PartnerControls"/>
    <xsd:element name="SharedWithUsers" ma:index="8" nillable="true" ma:displayName="Gedeeld met"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bad38e81-2dce-48e2-a4cf-6cf5e967729a}" ma:internalName="TaxCatchAll" ma:showField="CatchAllData" ma:web="2c4f0c93-2979-4f27-aab2-70de9593235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6f82ce1-f6df-49a5-8b49-cf8409a27aa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internalName="MediaLengthInSeconds" ma:readOnly="true">
      <xsd:simpleType>
        <xsd:restriction base="dms:Unknow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2bf06c9d-aefe-4981-8979-7b8905db0861"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6f82ce1-f6df-49a5-8b49-cf8409a27aa4">
      <Terms xmlns="http://schemas.microsoft.com/office/infopath/2007/PartnerControls"/>
    </lcf76f155ced4ddcb4097134ff3c332f>
    <TaxCatchAll xmlns="2c4f0c93-2979-4f27-aab2-70de95932352" xsi:nil="true"/>
  </documentManagement>
</p:properties>
</file>

<file path=customXml/itemProps1.xml><?xml version="1.0" encoding="utf-8"?>
<ds:datastoreItem xmlns:ds="http://schemas.openxmlformats.org/officeDocument/2006/customXml" ds:itemID="{3358A8FB-4A9E-444D-B0CD-6E68C407DAD0}"/>
</file>

<file path=customXml/itemProps2.xml><?xml version="1.0" encoding="utf-8"?>
<ds:datastoreItem xmlns:ds="http://schemas.openxmlformats.org/officeDocument/2006/customXml" ds:itemID="{121BEB10-469F-4847-AEEF-ED58718FB81B}"/>
</file>

<file path=customXml/itemProps3.xml><?xml version="1.0" encoding="utf-8"?>
<ds:datastoreItem xmlns:ds="http://schemas.openxmlformats.org/officeDocument/2006/customXml" ds:itemID="{0258C6D0-37A9-4D68-93BF-6CB96C66C250}"/>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 lrj 1 P2 Meedoen in de samenleving</dc:title>
  <cp:revision>1</cp:revision>
  <dcterms:created xsi:type="dcterms:W3CDTF">2006-08-16T00:00:00Z</dcterms:created>
  <dcterms:modified xsi:type="dcterms:W3CDTF">2011-08-01T06:04:30Z</dcterms:modified>
  <dc:identifier>DAFSMpYpePU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0x010100858E09137C68A74EA55321485504F917</vt:lpwstr>
  </property>
</Properties>
</file>